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3" r:id="rId1"/>
  </p:sldMasterIdLst>
  <p:notesMasterIdLst>
    <p:notesMasterId r:id="rId45"/>
  </p:notesMasterIdLst>
  <p:sldIdLst>
    <p:sldId id="256" r:id="rId2"/>
    <p:sldId id="366" r:id="rId3"/>
    <p:sldId id="353" r:id="rId4"/>
    <p:sldId id="367" r:id="rId5"/>
    <p:sldId id="368" r:id="rId6"/>
    <p:sldId id="369" r:id="rId7"/>
    <p:sldId id="417" r:id="rId8"/>
    <p:sldId id="393" r:id="rId9"/>
    <p:sldId id="395" r:id="rId10"/>
    <p:sldId id="398" r:id="rId11"/>
    <p:sldId id="397" r:id="rId12"/>
    <p:sldId id="418" r:id="rId13"/>
    <p:sldId id="400" r:id="rId14"/>
    <p:sldId id="401" r:id="rId15"/>
    <p:sldId id="402" r:id="rId16"/>
    <p:sldId id="371" r:id="rId17"/>
    <p:sldId id="407" r:id="rId18"/>
    <p:sldId id="438" r:id="rId19"/>
    <p:sldId id="404" r:id="rId20"/>
    <p:sldId id="437" r:id="rId21"/>
    <p:sldId id="439" r:id="rId22"/>
    <p:sldId id="373" r:id="rId23"/>
    <p:sldId id="377" r:id="rId24"/>
    <p:sldId id="384" r:id="rId25"/>
    <p:sldId id="385" r:id="rId26"/>
    <p:sldId id="378" r:id="rId27"/>
    <p:sldId id="379" r:id="rId28"/>
    <p:sldId id="309" r:id="rId29"/>
    <p:sldId id="410" r:id="rId30"/>
    <p:sldId id="413" r:id="rId31"/>
    <p:sldId id="434" r:id="rId32"/>
    <p:sldId id="414" r:id="rId33"/>
    <p:sldId id="436" r:id="rId34"/>
    <p:sldId id="420" r:id="rId35"/>
    <p:sldId id="426" r:id="rId36"/>
    <p:sldId id="415" r:id="rId37"/>
    <p:sldId id="440" r:id="rId38"/>
    <p:sldId id="443" r:id="rId39"/>
    <p:sldId id="442" r:id="rId40"/>
    <p:sldId id="419" r:id="rId41"/>
    <p:sldId id="427" r:id="rId42"/>
    <p:sldId id="375" r:id="rId43"/>
    <p:sldId id="326" r:id="rId44"/>
  </p:sldIdLst>
  <p:sldSz cx="9144000" cy="6858000" type="screen4x3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0C3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58"/>
    <p:restoredTop sz="76803" autoAdjust="0"/>
  </p:normalViewPr>
  <p:slideViewPr>
    <p:cSldViewPr snapToGrid="0" snapToObjects="1">
      <p:cViewPr varScale="1">
        <p:scale>
          <a:sx n="59" d="100"/>
          <a:sy n="59" d="100"/>
        </p:scale>
        <p:origin x="1332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0" d="100"/>
        <a:sy n="160" d="100"/>
      </p:scale>
      <p:origin x="0" y="-1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0F2DD2-5635-4E4C-856A-B3160C364292}" type="doc">
      <dgm:prSet loTypeId="urn:microsoft.com/office/officeart/2005/8/layout/matrix1" loCatId="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BA7C00F-2FD9-1441-9FBF-C9F53A416C33}">
      <dgm:prSet phldrT="[Text]" custT="1"/>
      <dgm:spPr/>
      <dgm:t>
        <a:bodyPr/>
        <a:lstStyle/>
        <a:p>
          <a:r>
            <a:rPr lang="en-US" sz="3600" dirty="0"/>
            <a:t>1. Chinese Early Childhood Education </a:t>
          </a:r>
        </a:p>
      </dgm:t>
    </dgm:pt>
    <dgm:pt modelId="{68DE0446-7585-2744-9E44-C8252D758717}" type="parTrans" cxnId="{ECBC587E-E88D-0D46-B164-1C74A569CA41}">
      <dgm:prSet/>
      <dgm:spPr/>
      <dgm:t>
        <a:bodyPr/>
        <a:lstStyle/>
        <a:p>
          <a:endParaRPr lang="en-US"/>
        </a:p>
      </dgm:t>
    </dgm:pt>
    <dgm:pt modelId="{A1485EFE-75F8-A14C-9587-56FD0C0C26B3}" type="sibTrans" cxnId="{ECBC587E-E88D-0D46-B164-1C74A569CA41}">
      <dgm:prSet/>
      <dgm:spPr/>
      <dgm:t>
        <a:bodyPr/>
        <a:lstStyle/>
        <a:p>
          <a:endParaRPr lang="en-US"/>
        </a:p>
      </dgm:t>
    </dgm:pt>
    <dgm:pt modelId="{2C4AD2ED-9893-5741-896B-DEBDC3A7F66B}">
      <dgm:prSet phldrT="[Text]" custT="1"/>
      <dgm:spPr/>
      <dgm:t>
        <a:bodyPr/>
        <a:lstStyle/>
        <a:p>
          <a:r>
            <a:rPr lang="en-US" sz="2800" dirty="0"/>
            <a:t>CELIN at Asia Society Meetings, 2017 &amp; February 2020, New York City, NY</a:t>
          </a:r>
        </a:p>
      </dgm:t>
    </dgm:pt>
    <dgm:pt modelId="{D480993E-79E8-8843-82F9-5678DD7C88B1}" type="parTrans" cxnId="{EBB80C7F-B6B9-A34F-82E1-92A0E4203F9F}">
      <dgm:prSet/>
      <dgm:spPr/>
      <dgm:t>
        <a:bodyPr/>
        <a:lstStyle/>
        <a:p>
          <a:endParaRPr lang="en-US"/>
        </a:p>
      </dgm:t>
    </dgm:pt>
    <dgm:pt modelId="{12B62966-1A44-6A4C-BBEE-1EA314C55425}" type="sibTrans" cxnId="{EBB80C7F-B6B9-A34F-82E1-92A0E4203F9F}">
      <dgm:prSet/>
      <dgm:spPr/>
      <dgm:t>
        <a:bodyPr/>
        <a:lstStyle/>
        <a:p>
          <a:endParaRPr lang="en-US"/>
        </a:p>
      </dgm:t>
    </dgm:pt>
    <dgm:pt modelId="{0D46CC01-82EB-3E4F-818E-B670FAC65630}">
      <dgm:prSet phldrT="[Text]"/>
      <dgm:spPr/>
      <dgm:t>
        <a:bodyPr/>
        <a:lstStyle/>
        <a:p>
          <a:endParaRPr lang="en-US"/>
        </a:p>
      </dgm:t>
    </dgm:pt>
    <dgm:pt modelId="{BAA99F90-1364-2A40-AEB0-2A2A34EBEF3C}" type="parTrans" cxnId="{EF0E81E2-D41B-254D-B3B2-4DC363F370F7}">
      <dgm:prSet/>
      <dgm:spPr/>
      <dgm:t>
        <a:bodyPr/>
        <a:lstStyle/>
        <a:p>
          <a:endParaRPr lang="en-US"/>
        </a:p>
      </dgm:t>
    </dgm:pt>
    <dgm:pt modelId="{2C3115E6-D0CF-8B4F-9117-13E823327040}" type="sibTrans" cxnId="{EF0E81E2-D41B-254D-B3B2-4DC363F370F7}">
      <dgm:prSet/>
      <dgm:spPr/>
      <dgm:t>
        <a:bodyPr/>
        <a:lstStyle/>
        <a:p>
          <a:endParaRPr lang="en-US"/>
        </a:p>
      </dgm:t>
    </dgm:pt>
    <dgm:pt modelId="{E6204E9D-ED52-FB49-8185-86D0E8E26E94}">
      <dgm:prSet phldrT="[Text]" phldr="1"/>
      <dgm:spPr/>
      <dgm:t>
        <a:bodyPr/>
        <a:lstStyle/>
        <a:p>
          <a:endParaRPr lang="en-US"/>
        </a:p>
      </dgm:t>
    </dgm:pt>
    <dgm:pt modelId="{C67FE9B4-C4C3-AA49-B498-26A3EA0AC40A}" type="parTrans" cxnId="{6E3EF22E-AE16-D342-8051-6C2932C733DF}">
      <dgm:prSet/>
      <dgm:spPr/>
      <dgm:t>
        <a:bodyPr/>
        <a:lstStyle/>
        <a:p>
          <a:endParaRPr lang="en-US"/>
        </a:p>
      </dgm:t>
    </dgm:pt>
    <dgm:pt modelId="{572B4D14-1E23-0449-B375-0D69FB0E4563}" type="sibTrans" cxnId="{6E3EF22E-AE16-D342-8051-6C2932C733DF}">
      <dgm:prSet/>
      <dgm:spPr/>
      <dgm:t>
        <a:bodyPr/>
        <a:lstStyle/>
        <a:p>
          <a:endParaRPr lang="en-US"/>
        </a:p>
      </dgm:t>
    </dgm:pt>
    <dgm:pt modelId="{B2E47EB2-7DB2-CA4A-85C5-A0CBF9A57EAC}">
      <dgm:prSet phldrT="[Text]" phldr="1"/>
      <dgm:spPr/>
      <dgm:t>
        <a:bodyPr/>
        <a:lstStyle/>
        <a:p>
          <a:endParaRPr lang="en-US"/>
        </a:p>
      </dgm:t>
    </dgm:pt>
    <dgm:pt modelId="{130FFE14-3BD1-4E4D-B28F-B06AB669FE18}" type="parTrans" cxnId="{24BDE246-FA68-0341-8FE7-E5B6BCDD55C4}">
      <dgm:prSet/>
      <dgm:spPr/>
      <dgm:t>
        <a:bodyPr/>
        <a:lstStyle/>
        <a:p>
          <a:endParaRPr lang="en-US"/>
        </a:p>
      </dgm:t>
    </dgm:pt>
    <dgm:pt modelId="{7D438FDE-EECF-6347-B363-E4F941F7603B}" type="sibTrans" cxnId="{24BDE246-FA68-0341-8FE7-E5B6BCDD55C4}">
      <dgm:prSet/>
      <dgm:spPr/>
      <dgm:t>
        <a:bodyPr/>
        <a:lstStyle/>
        <a:p>
          <a:endParaRPr lang="en-US"/>
        </a:p>
      </dgm:t>
    </dgm:pt>
    <dgm:pt modelId="{158626C3-B5CE-984D-AD01-25E13F85CC9A}">
      <dgm:prSet phldrT="[Text]"/>
      <dgm:spPr/>
      <dgm:t>
        <a:bodyPr/>
        <a:lstStyle/>
        <a:p>
          <a:endParaRPr lang="en-US"/>
        </a:p>
      </dgm:t>
    </dgm:pt>
    <dgm:pt modelId="{1A6553D2-B384-FF46-88CC-37BA681675FB}" type="parTrans" cxnId="{8B2844A1-41AF-5D4C-8D31-57C55AB17908}">
      <dgm:prSet/>
      <dgm:spPr/>
      <dgm:t>
        <a:bodyPr/>
        <a:lstStyle/>
        <a:p>
          <a:endParaRPr lang="en-US"/>
        </a:p>
      </dgm:t>
    </dgm:pt>
    <dgm:pt modelId="{A9A3831B-EF9C-534B-A8AF-222C7E51439B}" type="sibTrans" cxnId="{8B2844A1-41AF-5D4C-8D31-57C55AB17908}">
      <dgm:prSet/>
      <dgm:spPr/>
      <dgm:t>
        <a:bodyPr/>
        <a:lstStyle/>
        <a:p>
          <a:endParaRPr lang="en-US"/>
        </a:p>
      </dgm:t>
    </dgm:pt>
    <dgm:pt modelId="{5C72DEFA-76E6-CB44-9679-837139BC9EAA}">
      <dgm:prSet phldrT="[Text]" phldr="1"/>
      <dgm:spPr/>
      <dgm:t>
        <a:bodyPr/>
        <a:lstStyle/>
        <a:p>
          <a:endParaRPr lang="en-US"/>
        </a:p>
      </dgm:t>
    </dgm:pt>
    <dgm:pt modelId="{2868AFB5-1179-114F-AB77-D0A8C53F9E36}" type="parTrans" cxnId="{F65A16A3-DA81-4E43-A15E-186DCD8168A6}">
      <dgm:prSet/>
      <dgm:spPr/>
      <dgm:t>
        <a:bodyPr/>
        <a:lstStyle/>
        <a:p>
          <a:endParaRPr lang="en-US"/>
        </a:p>
      </dgm:t>
    </dgm:pt>
    <dgm:pt modelId="{18BE978E-8029-8048-B577-BAEFFFD3671B}" type="sibTrans" cxnId="{F65A16A3-DA81-4E43-A15E-186DCD8168A6}">
      <dgm:prSet/>
      <dgm:spPr/>
      <dgm:t>
        <a:bodyPr/>
        <a:lstStyle/>
        <a:p>
          <a:endParaRPr lang="en-US"/>
        </a:p>
      </dgm:t>
    </dgm:pt>
    <dgm:pt modelId="{F2B1F333-A4E1-FD43-9B28-AB566E3CC380}">
      <dgm:prSet phldrT="[Text]" phldr="1"/>
      <dgm:spPr/>
      <dgm:t>
        <a:bodyPr/>
        <a:lstStyle/>
        <a:p>
          <a:endParaRPr lang="en-US"/>
        </a:p>
      </dgm:t>
    </dgm:pt>
    <dgm:pt modelId="{56C756CD-A6B4-6342-83C1-2E557A1C46B6}" type="parTrans" cxnId="{03FA753F-8054-A546-8CB5-A5D1D576DEFC}">
      <dgm:prSet/>
      <dgm:spPr/>
      <dgm:t>
        <a:bodyPr/>
        <a:lstStyle/>
        <a:p>
          <a:endParaRPr lang="en-US"/>
        </a:p>
      </dgm:t>
    </dgm:pt>
    <dgm:pt modelId="{95059CE1-8FF4-8A43-AA27-6CC2D06C77EF}" type="sibTrans" cxnId="{03FA753F-8054-A546-8CB5-A5D1D576DEFC}">
      <dgm:prSet/>
      <dgm:spPr/>
      <dgm:t>
        <a:bodyPr/>
        <a:lstStyle/>
        <a:p>
          <a:endParaRPr lang="en-US"/>
        </a:p>
      </dgm:t>
    </dgm:pt>
    <dgm:pt modelId="{A4BDC507-789E-BE45-B008-E60F6CB055E5}">
      <dgm:prSet custT="1"/>
      <dgm:spPr/>
      <dgm:t>
        <a:bodyPr/>
        <a:lstStyle/>
        <a:p>
          <a:r>
            <a:rPr lang="en-US" sz="2800" dirty="0"/>
            <a:t>Collaborating with Early Childhood Chinese Immersion Forum (ECCIF), San Francisco, CA</a:t>
          </a:r>
        </a:p>
      </dgm:t>
    </dgm:pt>
    <dgm:pt modelId="{BED5E581-90C1-E54E-BF5B-611C7856160A}" type="parTrans" cxnId="{D98F75FA-0905-DB40-AD18-402B6D2AC083}">
      <dgm:prSet/>
      <dgm:spPr/>
      <dgm:t>
        <a:bodyPr/>
        <a:lstStyle/>
        <a:p>
          <a:endParaRPr lang="en-US"/>
        </a:p>
      </dgm:t>
    </dgm:pt>
    <dgm:pt modelId="{9425F2DD-4449-8F48-9CD6-926D4077DA51}" type="sibTrans" cxnId="{D98F75FA-0905-DB40-AD18-402B6D2AC083}">
      <dgm:prSet/>
      <dgm:spPr/>
      <dgm:t>
        <a:bodyPr/>
        <a:lstStyle/>
        <a:p>
          <a:endParaRPr lang="en-US"/>
        </a:p>
      </dgm:t>
    </dgm:pt>
    <dgm:pt modelId="{6CE6E636-1339-1745-9848-33D3B74CC533}">
      <dgm:prSet/>
      <dgm:spPr/>
      <dgm:t>
        <a:bodyPr/>
        <a:lstStyle/>
        <a:p>
          <a:endParaRPr lang="en-US"/>
        </a:p>
      </dgm:t>
    </dgm:pt>
    <dgm:pt modelId="{E567E2A5-4200-DD41-9040-E5F0A8F123E6}" type="parTrans" cxnId="{DE9C3F8A-62B9-E44B-9539-7DF4BDA781CA}">
      <dgm:prSet/>
      <dgm:spPr/>
      <dgm:t>
        <a:bodyPr/>
        <a:lstStyle/>
        <a:p>
          <a:endParaRPr lang="en-US"/>
        </a:p>
      </dgm:t>
    </dgm:pt>
    <dgm:pt modelId="{23CDC73E-B2DA-5643-B9FE-5010377B6DDE}" type="sibTrans" cxnId="{DE9C3F8A-62B9-E44B-9539-7DF4BDA781CA}">
      <dgm:prSet/>
      <dgm:spPr/>
      <dgm:t>
        <a:bodyPr/>
        <a:lstStyle/>
        <a:p>
          <a:endParaRPr lang="en-US"/>
        </a:p>
      </dgm:t>
    </dgm:pt>
    <dgm:pt modelId="{1B03F7E6-AC01-4148-9F36-1BF1AC787E6B}">
      <dgm:prSet/>
      <dgm:spPr/>
      <dgm:t>
        <a:bodyPr/>
        <a:lstStyle/>
        <a:p>
          <a:endParaRPr lang="en-US"/>
        </a:p>
      </dgm:t>
    </dgm:pt>
    <dgm:pt modelId="{EB17492D-66C4-E042-8E97-73C3743A544B}" type="parTrans" cxnId="{8542A0E3-1EE7-064D-9358-7C854B43E814}">
      <dgm:prSet/>
      <dgm:spPr/>
      <dgm:t>
        <a:bodyPr/>
        <a:lstStyle/>
        <a:p>
          <a:endParaRPr lang="en-US"/>
        </a:p>
      </dgm:t>
    </dgm:pt>
    <dgm:pt modelId="{794E5239-741E-5640-93A5-C9CD68F02690}" type="sibTrans" cxnId="{8542A0E3-1EE7-064D-9358-7C854B43E814}">
      <dgm:prSet/>
      <dgm:spPr/>
      <dgm:t>
        <a:bodyPr/>
        <a:lstStyle/>
        <a:p>
          <a:endParaRPr lang="en-US"/>
        </a:p>
      </dgm:t>
    </dgm:pt>
    <dgm:pt modelId="{DAFF8665-8EBB-064D-9010-AB2869F40BA0}">
      <dgm:prSet/>
      <dgm:spPr/>
      <dgm:t>
        <a:bodyPr/>
        <a:lstStyle/>
        <a:p>
          <a:endParaRPr lang="en-US"/>
        </a:p>
      </dgm:t>
    </dgm:pt>
    <dgm:pt modelId="{D8185F87-8DCF-3B41-8D74-45EE95BE8836}" type="parTrans" cxnId="{DBB5A032-FDAA-7946-B062-3E1D73DEFCF2}">
      <dgm:prSet/>
      <dgm:spPr/>
      <dgm:t>
        <a:bodyPr/>
        <a:lstStyle/>
        <a:p>
          <a:endParaRPr lang="en-US"/>
        </a:p>
      </dgm:t>
    </dgm:pt>
    <dgm:pt modelId="{6F94F6A2-B1B6-0C4F-9F69-31433AF2FDF9}" type="sibTrans" cxnId="{DBB5A032-FDAA-7946-B062-3E1D73DEFCF2}">
      <dgm:prSet/>
      <dgm:spPr/>
      <dgm:t>
        <a:bodyPr/>
        <a:lstStyle/>
        <a:p>
          <a:endParaRPr lang="en-US"/>
        </a:p>
      </dgm:t>
    </dgm:pt>
    <dgm:pt modelId="{4E0EBE5F-7B34-1946-A409-654D3078554B}">
      <dgm:prSet/>
      <dgm:spPr/>
      <dgm:t>
        <a:bodyPr/>
        <a:lstStyle/>
        <a:p>
          <a:endParaRPr lang="en-US"/>
        </a:p>
      </dgm:t>
    </dgm:pt>
    <dgm:pt modelId="{5C379E9C-1317-8149-BF0B-FFCA8F7ECC04}" type="parTrans" cxnId="{9742C7D3-3C53-6647-8A41-3E50E47CBE63}">
      <dgm:prSet/>
      <dgm:spPr/>
      <dgm:t>
        <a:bodyPr/>
        <a:lstStyle/>
        <a:p>
          <a:endParaRPr lang="en-US"/>
        </a:p>
      </dgm:t>
    </dgm:pt>
    <dgm:pt modelId="{78C5715F-DDC0-F84B-B43B-15044E5FFEF1}" type="sibTrans" cxnId="{9742C7D3-3C53-6647-8A41-3E50E47CBE63}">
      <dgm:prSet/>
      <dgm:spPr/>
      <dgm:t>
        <a:bodyPr/>
        <a:lstStyle/>
        <a:p>
          <a:endParaRPr lang="en-US"/>
        </a:p>
      </dgm:t>
    </dgm:pt>
    <dgm:pt modelId="{A1063B48-D450-854C-A6D4-DEE096104472}">
      <dgm:prSet/>
      <dgm:spPr/>
      <dgm:t>
        <a:bodyPr/>
        <a:lstStyle/>
        <a:p>
          <a:endParaRPr lang="en-US"/>
        </a:p>
      </dgm:t>
    </dgm:pt>
    <dgm:pt modelId="{FCFB19E5-B184-2049-ADA3-82ED6E61FFA6}" type="parTrans" cxnId="{5BD5A5C0-219A-3D42-A75C-6CB14180492D}">
      <dgm:prSet/>
      <dgm:spPr/>
      <dgm:t>
        <a:bodyPr/>
        <a:lstStyle/>
        <a:p>
          <a:endParaRPr lang="en-US"/>
        </a:p>
      </dgm:t>
    </dgm:pt>
    <dgm:pt modelId="{8DACB7B0-1FD8-8247-8DA4-F40C8374EBAD}" type="sibTrans" cxnId="{5BD5A5C0-219A-3D42-A75C-6CB14180492D}">
      <dgm:prSet/>
      <dgm:spPr/>
      <dgm:t>
        <a:bodyPr/>
        <a:lstStyle/>
        <a:p>
          <a:endParaRPr lang="en-US"/>
        </a:p>
      </dgm:t>
    </dgm:pt>
    <dgm:pt modelId="{40BFE8AF-4AE6-104F-B72A-DD7A81A794AC}">
      <dgm:prSet/>
      <dgm:spPr/>
      <dgm:t>
        <a:bodyPr/>
        <a:lstStyle/>
        <a:p>
          <a:endParaRPr lang="en-US"/>
        </a:p>
      </dgm:t>
    </dgm:pt>
    <dgm:pt modelId="{8EB044EC-A842-BC4B-94DE-CE7AA9AFE5F7}" type="parTrans" cxnId="{AC0EC7B6-F705-3E44-BDAB-1DBC32F98F11}">
      <dgm:prSet/>
      <dgm:spPr/>
      <dgm:t>
        <a:bodyPr/>
        <a:lstStyle/>
        <a:p>
          <a:endParaRPr lang="en-US"/>
        </a:p>
      </dgm:t>
    </dgm:pt>
    <dgm:pt modelId="{5F0179A7-C022-D243-ADE0-A10B9312E322}" type="sibTrans" cxnId="{AC0EC7B6-F705-3E44-BDAB-1DBC32F98F11}">
      <dgm:prSet/>
      <dgm:spPr/>
      <dgm:t>
        <a:bodyPr/>
        <a:lstStyle/>
        <a:p>
          <a:endParaRPr lang="en-US"/>
        </a:p>
      </dgm:t>
    </dgm:pt>
    <dgm:pt modelId="{A9BBFB06-5781-3A43-9136-532B64AE63C8}">
      <dgm:prSet custT="1"/>
      <dgm:spPr/>
      <dgm:t>
        <a:bodyPr/>
        <a:lstStyle/>
        <a:p>
          <a:endParaRPr lang="en-US" sz="2800" dirty="0"/>
        </a:p>
        <a:p>
          <a:r>
            <a:rPr lang="en-US" sz="2800" dirty="0"/>
            <a:t>Co-developing with Avant Assessment an Assessment Protocol for Early Language Learners</a:t>
          </a:r>
          <a:endParaRPr lang="en-US" sz="2000" dirty="0"/>
        </a:p>
        <a:p>
          <a:endParaRPr lang="en-US" sz="2000" dirty="0"/>
        </a:p>
      </dgm:t>
    </dgm:pt>
    <dgm:pt modelId="{C7418A7B-7160-694C-82D3-0EA0B64690A3}" type="parTrans" cxnId="{C82B7364-0477-014E-9BD5-C5F691058D64}">
      <dgm:prSet/>
      <dgm:spPr/>
      <dgm:t>
        <a:bodyPr/>
        <a:lstStyle/>
        <a:p>
          <a:endParaRPr lang="en-US"/>
        </a:p>
      </dgm:t>
    </dgm:pt>
    <dgm:pt modelId="{106879B9-2508-3B43-8CA5-E80DD6EBF37D}" type="sibTrans" cxnId="{C82B7364-0477-014E-9BD5-C5F691058D64}">
      <dgm:prSet/>
      <dgm:spPr/>
      <dgm:t>
        <a:bodyPr/>
        <a:lstStyle/>
        <a:p>
          <a:endParaRPr lang="en-US"/>
        </a:p>
      </dgm:t>
    </dgm:pt>
    <dgm:pt modelId="{014BA412-58AB-5645-A104-C3A2A714E826}">
      <dgm:prSet/>
      <dgm:spPr/>
    </dgm:pt>
    <dgm:pt modelId="{23DAD2DA-3325-7442-B68C-7995BEF59EA1}" type="parTrans" cxnId="{DF7BCA9F-A698-734B-98E6-74D67CF0D815}">
      <dgm:prSet/>
      <dgm:spPr/>
      <dgm:t>
        <a:bodyPr/>
        <a:lstStyle/>
        <a:p>
          <a:endParaRPr lang="en-US"/>
        </a:p>
      </dgm:t>
    </dgm:pt>
    <dgm:pt modelId="{C8A68E1A-D64B-214A-BDE7-AC8AEC9F0C04}" type="sibTrans" cxnId="{DF7BCA9F-A698-734B-98E6-74D67CF0D815}">
      <dgm:prSet/>
      <dgm:spPr/>
      <dgm:t>
        <a:bodyPr/>
        <a:lstStyle/>
        <a:p>
          <a:endParaRPr lang="en-US"/>
        </a:p>
      </dgm:t>
    </dgm:pt>
    <dgm:pt modelId="{AA04C483-188A-7F4B-86EF-CAF28CD5D078}">
      <dgm:prSet custT="1"/>
      <dgm:spPr/>
      <dgm:t>
        <a:bodyPr/>
        <a:lstStyle/>
        <a:p>
          <a:r>
            <a:rPr lang="en-US" sz="2800" dirty="0"/>
            <a:t>Conducting National Surveys of Chinese Early Childhood Education</a:t>
          </a:r>
        </a:p>
      </dgm:t>
    </dgm:pt>
    <dgm:pt modelId="{CAF05305-7826-A245-96A5-D5B921733CB0}" type="parTrans" cxnId="{F9642692-694B-754F-86D8-A8898A3519E2}">
      <dgm:prSet/>
      <dgm:spPr/>
      <dgm:t>
        <a:bodyPr/>
        <a:lstStyle/>
        <a:p>
          <a:endParaRPr lang="en-US"/>
        </a:p>
      </dgm:t>
    </dgm:pt>
    <dgm:pt modelId="{E7940851-783E-184C-83D1-6C1FF1B6CA23}" type="sibTrans" cxnId="{F9642692-694B-754F-86D8-A8898A3519E2}">
      <dgm:prSet/>
      <dgm:spPr/>
      <dgm:t>
        <a:bodyPr/>
        <a:lstStyle/>
        <a:p>
          <a:endParaRPr lang="en-US"/>
        </a:p>
      </dgm:t>
    </dgm:pt>
    <dgm:pt modelId="{EE4540C5-6678-0145-A6C7-D2DBD919605F}" type="pres">
      <dgm:prSet presAssocID="{0D0F2DD2-5635-4E4C-856A-B3160C364292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9527CC9-0EAE-9A49-96BF-BFF8DA366928}" type="pres">
      <dgm:prSet presAssocID="{0D0F2DD2-5635-4E4C-856A-B3160C364292}" presName="matrix" presStyleCnt="0"/>
      <dgm:spPr/>
    </dgm:pt>
    <dgm:pt modelId="{CD951339-3EF5-A845-A034-80C738A9CC8E}" type="pres">
      <dgm:prSet presAssocID="{0D0F2DD2-5635-4E4C-856A-B3160C364292}" presName="tile1" presStyleLbl="node1" presStyleIdx="0" presStyleCnt="4"/>
      <dgm:spPr/>
    </dgm:pt>
    <dgm:pt modelId="{08145434-994A-5147-8581-FBA373260349}" type="pres">
      <dgm:prSet presAssocID="{0D0F2DD2-5635-4E4C-856A-B3160C364292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5E1BDC10-084C-4A46-9017-06C808DDAA03}" type="pres">
      <dgm:prSet presAssocID="{0D0F2DD2-5635-4E4C-856A-B3160C364292}" presName="tile2" presStyleLbl="node1" presStyleIdx="1" presStyleCnt="4"/>
      <dgm:spPr/>
    </dgm:pt>
    <dgm:pt modelId="{5906C3EA-CEFB-0946-801A-A43412382043}" type="pres">
      <dgm:prSet presAssocID="{0D0F2DD2-5635-4E4C-856A-B3160C364292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8F71BCD-0735-F249-A5A8-1EE677E276C3}" type="pres">
      <dgm:prSet presAssocID="{0D0F2DD2-5635-4E4C-856A-B3160C364292}" presName="tile3" presStyleLbl="node1" presStyleIdx="2" presStyleCnt="4"/>
      <dgm:spPr/>
    </dgm:pt>
    <dgm:pt modelId="{B544105D-8608-CD46-97B5-F36916ECEA16}" type="pres">
      <dgm:prSet presAssocID="{0D0F2DD2-5635-4E4C-856A-B3160C364292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52603210-6872-8C46-BEC1-99C2FCA42DC9}" type="pres">
      <dgm:prSet presAssocID="{0D0F2DD2-5635-4E4C-856A-B3160C364292}" presName="tile4" presStyleLbl="node1" presStyleIdx="3" presStyleCnt="4"/>
      <dgm:spPr/>
    </dgm:pt>
    <dgm:pt modelId="{55D8C503-6690-474A-91D3-8D3124CB3728}" type="pres">
      <dgm:prSet presAssocID="{0D0F2DD2-5635-4E4C-856A-B3160C364292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57961E51-9024-2347-9E08-1285A1B288F6}" type="pres">
      <dgm:prSet presAssocID="{0D0F2DD2-5635-4E4C-856A-B3160C364292}" presName="centerTile" presStyleLbl="fgShp" presStyleIdx="0" presStyleCnt="1" custScaleX="143184">
        <dgm:presLayoutVars>
          <dgm:chMax val="0"/>
          <dgm:chPref val="0"/>
        </dgm:presLayoutVars>
      </dgm:prSet>
      <dgm:spPr/>
    </dgm:pt>
  </dgm:ptLst>
  <dgm:cxnLst>
    <dgm:cxn modelId="{64C02D2A-E9EC-254E-B378-09C941F0BFCA}" type="presOf" srcId="{A4BDC507-789E-BE45-B008-E60F6CB055E5}" destId="{5906C3EA-CEFB-0946-801A-A43412382043}" srcOrd="1" destOrd="0" presId="urn:microsoft.com/office/officeart/2005/8/layout/matrix1"/>
    <dgm:cxn modelId="{6E3EF22E-AE16-D342-8051-6C2932C733DF}" srcId="{0D46CC01-82EB-3E4F-818E-B670FAC65630}" destId="{E6204E9D-ED52-FB49-8185-86D0E8E26E94}" srcOrd="0" destOrd="0" parTransId="{C67FE9B4-C4C3-AA49-B498-26A3EA0AC40A}" sibTransId="{572B4D14-1E23-0449-B375-0D69FB0E4563}"/>
    <dgm:cxn modelId="{DBB5A032-FDAA-7946-B062-3E1D73DEFCF2}" srcId="{0D0F2DD2-5635-4E4C-856A-B3160C364292}" destId="{DAFF8665-8EBB-064D-9010-AB2869F40BA0}" srcOrd="2" destOrd="0" parTransId="{D8185F87-8DCF-3B41-8D74-45EE95BE8836}" sibTransId="{6F94F6A2-B1B6-0C4F-9F69-31433AF2FDF9}"/>
    <dgm:cxn modelId="{A75D713A-1BB5-0B41-A7DD-106039E23A39}" type="presOf" srcId="{0D0F2DD2-5635-4E4C-856A-B3160C364292}" destId="{EE4540C5-6678-0145-A6C7-D2DBD919605F}" srcOrd="0" destOrd="0" presId="urn:microsoft.com/office/officeart/2005/8/layout/matrix1"/>
    <dgm:cxn modelId="{03FA753F-8054-A546-8CB5-A5D1D576DEFC}" srcId="{158626C3-B5CE-984D-AD01-25E13F85CC9A}" destId="{F2B1F333-A4E1-FD43-9B28-AB566E3CC380}" srcOrd="1" destOrd="0" parTransId="{56C756CD-A6B4-6342-83C1-2E557A1C46B6}" sibTransId="{95059CE1-8FF4-8A43-AA27-6CC2D06C77EF}"/>
    <dgm:cxn modelId="{F4EEA65E-5AF1-FD4A-9955-F0355748D297}" type="presOf" srcId="{AA04C483-188A-7F4B-86EF-CAF28CD5D078}" destId="{B544105D-8608-CD46-97B5-F36916ECEA16}" srcOrd="1" destOrd="0" presId="urn:microsoft.com/office/officeart/2005/8/layout/matrix1"/>
    <dgm:cxn modelId="{C82B7364-0477-014E-9BD5-C5F691058D64}" srcId="{FBA7C00F-2FD9-1441-9FBF-C9F53A416C33}" destId="{A9BBFB06-5781-3A43-9136-532B64AE63C8}" srcOrd="3" destOrd="0" parTransId="{C7418A7B-7160-694C-82D3-0EA0B64690A3}" sibTransId="{106879B9-2508-3B43-8CA5-E80DD6EBF37D}"/>
    <dgm:cxn modelId="{24BDE246-FA68-0341-8FE7-E5B6BCDD55C4}" srcId="{0D46CC01-82EB-3E4F-818E-B670FAC65630}" destId="{B2E47EB2-7DB2-CA4A-85C5-A0CBF9A57EAC}" srcOrd="1" destOrd="0" parTransId="{130FFE14-3BD1-4E4D-B28F-B06AB669FE18}" sibTransId="{7D438FDE-EECF-6347-B363-E4F941F7603B}"/>
    <dgm:cxn modelId="{AE8AAA6D-CB30-C84A-B072-70FFD1CA006A}" type="presOf" srcId="{A9BBFB06-5781-3A43-9136-532B64AE63C8}" destId="{52603210-6872-8C46-BEC1-99C2FCA42DC9}" srcOrd="0" destOrd="0" presId="urn:microsoft.com/office/officeart/2005/8/layout/matrix1"/>
    <dgm:cxn modelId="{ECBC587E-E88D-0D46-B164-1C74A569CA41}" srcId="{0D0F2DD2-5635-4E4C-856A-B3160C364292}" destId="{FBA7C00F-2FD9-1441-9FBF-C9F53A416C33}" srcOrd="0" destOrd="0" parTransId="{68DE0446-7585-2744-9E44-C8252D758717}" sibTransId="{A1485EFE-75F8-A14C-9587-56FD0C0C26B3}"/>
    <dgm:cxn modelId="{EBB80C7F-B6B9-A34F-82E1-92A0E4203F9F}" srcId="{FBA7C00F-2FD9-1441-9FBF-C9F53A416C33}" destId="{2C4AD2ED-9893-5741-896B-DEBDC3A7F66B}" srcOrd="0" destOrd="0" parTransId="{D480993E-79E8-8843-82F9-5678DD7C88B1}" sibTransId="{12B62966-1A44-6A4C-BBEE-1EA314C55425}"/>
    <dgm:cxn modelId="{DE9C3F8A-62B9-E44B-9539-7DF4BDA781CA}" srcId="{0D0F2DD2-5635-4E4C-856A-B3160C364292}" destId="{6CE6E636-1339-1745-9848-33D3B74CC533}" srcOrd="1" destOrd="0" parTransId="{E567E2A5-4200-DD41-9040-E5F0A8F123E6}" sibTransId="{23CDC73E-B2DA-5643-B9FE-5010377B6DDE}"/>
    <dgm:cxn modelId="{208F8090-0ADD-694F-BF02-BCBB867B3029}" type="presOf" srcId="{2C4AD2ED-9893-5741-896B-DEBDC3A7F66B}" destId="{CD951339-3EF5-A845-A034-80C738A9CC8E}" srcOrd="0" destOrd="0" presId="urn:microsoft.com/office/officeart/2005/8/layout/matrix1"/>
    <dgm:cxn modelId="{F9642692-694B-754F-86D8-A8898A3519E2}" srcId="{FBA7C00F-2FD9-1441-9FBF-C9F53A416C33}" destId="{AA04C483-188A-7F4B-86EF-CAF28CD5D078}" srcOrd="2" destOrd="0" parTransId="{CAF05305-7826-A245-96A5-D5B921733CB0}" sibTransId="{E7940851-783E-184C-83D1-6C1FF1B6CA23}"/>
    <dgm:cxn modelId="{11E8D895-6BBA-7142-A026-22FBAB3A72DD}" type="presOf" srcId="{2C4AD2ED-9893-5741-896B-DEBDC3A7F66B}" destId="{08145434-994A-5147-8581-FBA373260349}" srcOrd="1" destOrd="0" presId="urn:microsoft.com/office/officeart/2005/8/layout/matrix1"/>
    <dgm:cxn modelId="{A079BB97-28CA-4F43-A7B1-32CCA34D4F74}" type="presOf" srcId="{AA04C483-188A-7F4B-86EF-CAF28CD5D078}" destId="{68F71BCD-0735-F249-A5A8-1EE677E276C3}" srcOrd="0" destOrd="0" presId="urn:microsoft.com/office/officeart/2005/8/layout/matrix1"/>
    <dgm:cxn modelId="{DF7BCA9F-A698-734B-98E6-74D67CF0D815}" srcId="{FBA7C00F-2FD9-1441-9FBF-C9F53A416C33}" destId="{014BA412-58AB-5645-A104-C3A2A714E826}" srcOrd="4" destOrd="0" parTransId="{23DAD2DA-3325-7442-B68C-7995BEF59EA1}" sibTransId="{C8A68E1A-D64B-214A-BDE7-AC8AEC9F0C04}"/>
    <dgm:cxn modelId="{8B2844A1-41AF-5D4C-8D31-57C55AB17908}" srcId="{0D0F2DD2-5635-4E4C-856A-B3160C364292}" destId="{158626C3-B5CE-984D-AD01-25E13F85CC9A}" srcOrd="4" destOrd="0" parTransId="{1A6553D2-B384-FF46-88CC-37BA681675FB}" sibTransId="{A9A3831B-EF9C-534B-A8AF-222C7E51439B}"/>
    <dgm:cxn modelId="{F65A16A3-DA81-4E43-A15E-186DCD8168A6}" srcId="{158626C3-B5CE-984D-AD01-25E13F85CC9A}" destId="{5C72DEFA-76E6-CB44-9679-837139BC9EAA}" srcOrd="0" destOrd="0" parTransId="{2868AFB5-1179-114F-AB77-D0A8C53F9E36}" sibTransId="{18BE978E-8029-8048-B577-BAEFFFD3671B}"/>
    <dgm:cxn modelId="{AC0EC7B6-F705-3E44-BDAB-1DBC32F98F11}" srcId="{6CE6E636-1339-1745-9848-33D3B74CC533}" destId="{40BFE8AF-4AE6-104F-B72A-DD7A81A794AC}" srcOrd="0" destOrd="0" parTransId="{8EB044EC-A842-BC4B-94DE-CE7AA9AFE5F7}" sibTransId="{5F0179A7-C022-D243-ADE0-A10B9312E322}"/>
    <dgm:cxn modelId="{5BD5A5C0-219A-3D42-A75C-6CB14180492D}" srcId="{6CE6E636-1339-1745-9848-33D3B74CC533}" destId="{A1063B48-D450-854C-A6D4-DEE096104472}" srcOrd="1" destOrd="0" parTransId="{FCFB19E5-B184-2049-ADA3-82ED6E61FFA6}" sibTransId="{8DACB7B0-1FD8-8247-8DA4-F40C8374EBAD}"/>
    <dgm:cxn modelId="{E959D1CA-95A9-E444-AFC6-EEF25A74A808}" type="presOf" srcId="{FBA7C00F-2FD9-1441-9FBF-C9F53A416C33}" destId="{57961E51-9024-2347-9E08-1285A1B288F6}" srcOrd="0" destOrd="0" presId="urn:microsoft.com/office/officeart/2005/8/layout/matrix1"/>
    <dgm:cxn modelId="{9742C7D3-3C53-6647-8A41-3E50E47CBE63}" srcId="{6CE6E636-1339-1745-9848-33D3B74CC533}" destId="{4E0EBE5F-7B34-1946-A409-654D3078554B}" srcOrd="2" destOrd="0" parTransId="{5C379E9C-1317-8149-BF0B-FFCA8F7ECC04}" sibTransId="{78C5715F-DDC0-F84B-B43B-15044E5FFEF1}"/>
    <dgm:cxn modelId="{EF0E81E2-D41B-254D-B3B2-4DC363F370F7}" srcId="{0D0F2DD2-5635-4E4C-856A-B3160C364292}" destId="{0D46CC01-82EB-3E4F-818E-B670FAC65630}" srcOrd="3" destOrd="0" parTransId="{BAA99F90-1364-2A40-AEB0-2A2A34EBEF3C}" sibTransId="{2C3115E6-D0CF-8B4F-9117-13E823327040}"/>
    <dgm:cxn modelId="{8542A0E3-1EE7-064D-9358-7C854B43E814}" srcId="{DAFF8665-8EBB-064D-9010-AB2869F40BA0}" destId="{1B03F7E6-AC01-4148-9F36-1BF1AC787E6B}" srcOrd="0" destOrd="0" parTransId="{EB17492D-66C4-E042-8E97-73C3743A544B}" sibTransId="{794E5239-741E-5640-93A5-C9CD68F02690}"/>
    <dgm:cxn modelId="{602D69EA-5D89-7344-8A2F-6E425A8E20BB}" type="presOf" srcId="{A4BDC507-789E-BE45-B008-E60F6CB055E5}" destId="{5E1BDC10-084C-4A46-9017-06C808DDAA03}" srcOrd="0" destOrd="0" presId="urn:microsoft.com/office/officeart/2005/8/layout/matrix1"/>
    <dgm:cxn modelId="{804013ED-C7D3-2249-8BC9-7B137D2A8CEA}" type="presOf" srcId="{A9BBFB06-5781-3A43-9136-532B64AE63C8}" destId="{55D8C503-6690-474A-91D3-8D3124CB3728}" srcOrd="1" destOrd="0" presId="urn:microsoft.com/office/officeart/2005/8/layout/matrix1"/>
    <dgm:cxn modelId="{D98F75FA-0905-DB40-AD18-402B6D2AC083}" srcId="{FBA7C00F-2FD9-1441-9FBF-C9F53A416C33}" destId="{A4BDC507-789E-BE45-B008-E60F6CB055E5}" srcOrd="1" destOrd="0" parTransId="{BED5E581-90C1-E54E-BF5B-611C7856160A}" sibTransId="{9425F2DD-4449-8F48-9CD6-926D4077DA51}"/>
    <dgm:cxn modelId="{4B66E2CF-4D58-3943-A0BA-4738807589F1}" type="presParOf" srcId="{EE4540C5-6678-0145-A6C7-D2DBD919605F}" destId="{79527CC9-0EAE-9A49-96BF-BFF8DA366928}" srcOrd="0" destOrd="0" presId="urn:microsoft.com/office/officeart/2005/8/layout/matrix1"/>
    <dgm:cxn modelId="{D355FAA6-D36A-DE48-9504-93509B42D69F}" type="presParOf" srcId="{79527CC9-0EAE-9A49-96BF-BFF8DA366928}" destId="{CD951339-3EF5-A845-A034-80C738A9CC8E}" srcOrd="0" destOrd="0" presId="urn:microsoft.com/office/officeart/2005/8/layout/matrix1"/>
    <dgm:cxn modelId="{0F2467C7-A2A4-D745-8D39-321889273409}" type="presParOf" srcId="{79527CC9-0EAE-9A49-96BF-BFF8DA366928}" destId="{08145434-994A-5147-8581-FBA373260349}" srcOrd="1" destOrd="0" presId="urn:microsoft.com/office/officeart/2005/8/layout/matrix1"/>
    <dgm:cxn modelId="{932CFC87-68DB-6542-BCDF-8D9FA1FD737A}" type="presParOf" srcId="{79527CC9-0EAE-9A49-96BF-BFF8DA366928}" destId="{5E1BDC10-084C-4A46-9017-06C808DDAA03}" srcOrd="2" destOrd="0" presId="urn:microsoft.com/office/officeart/2005/8/layout/matrix1"/>
    <dgm:cxn modelId="{CF2048FF-65F5-DE42-95CD-113BE5281FD1}" type="presParOf" srcId="{79527CC9-0EAE-9A49-96BF-BFF8DA366928}" destId="{5906C3EA-CEFB-0946-801A-A43412382043}" srcOrd="3" destOrd="0" presId="urn:microsoft.com/office/officeart/2005/8/layout/matrix1"/>
    <dgm:cxn modelId="{64CF48D5-CECA-2D40-83E5-B04CBB8459B7}" type="presParOf" srcId="{79527CC9-0EAE-9A49-96BF-BFF8DA366928}" destId="{68F71BCD-0735-F249-A5A8-1EE677E276C3}" srcOrd="4" destOrd="0" presId="urn:microsoft.com/office/officeart/2005/8/layout/matrix1"/>
    <dgm:cxn modelId="{C7A9BEE6-38F7-7847-A193-58CF3203376E}" type="presParOf" srcId="{79527CC9-0EAE-9A49-96BF-BFF8DA366928}" destId="{B544105D-8608-CD46-97B5-F36916ECEA16}" srcOrd="5" destOrd="0" presId="urn:microsoft.com/office/officeart/2005/8/layout/matrix1"/>
    <dgm:cxn modelId="{7B7D94A7-5BAB-6A44-A4CE-51CCC6A789BE}" type="presParOf" srcId="{79527CC9-0EAE-9A49-96BF-BFF8DA366928}" destId="{52603210-6872-8C46-BEC1-99C2FCA42DC9}" srcOrd="6" destOrd="0" presId="urn:microsoft.com/office/officeart/2005/8/layout/matrix1"/>
    <dgm:cxn modelId="{395CF4FA-19ED-E745-A57D-F2514F7CACDA}" type="presParOf" srcId="{79527CC9-0EAE-9A49-96BF-BFF8DA366928}" destId="{55D8C503-6690-474A-91D3-8D3124CB3728}" srcOrd="7" destOrd="0" presId="urn:microsoft.com/office/officeart/2005/8/layout/matrix1"/>
    <dgm:cxn modelId="{E1AE8547-6146-0344-9566-33DCF84DE357}" type="presParOf" srcId="{EE4540C5-6678-0145-A6C7-D2DBD919605F}" destId="{57961E51-9024-2347-9E08-1285A1B288F6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54B4CB-A5F2-4645-835E-CEDC842D025A}" type="doc">
      <dgm:prSet loTypeId="urn:microsoft.com/office/officeart/2005/8/layout/vList6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DB0010E-A0E1-2547-928F-6CE6934C4116}">
      <dgm:prSet phldrT="[Text]" custT="1"/>
      <dgm:spPr/>
      <dgm:t>
        <a:bodyPr/>
        <a:lstStyle/>
        <a:p>
          <a:r>
            <a:rPr lang="en-US" sz="4400" dirty="0"/>
            <a:t>2. CELIN Briefs in English and Chinese </a:t>
          </a:r>
        </a:p>
      </dgm:t>
    </dgm:pt>
    <dgm:pt modelId="{8B5B1D7C-CE7E-C64F-9817-6A9C1F1EEB5C}" type="parTrans" cxnId="{57D5AF09-99F6-4D40-B06E-CD1A62921444}">
      <dgm:prSet/>
      <dgm:spPr/>
      <dgm:t>
        <a:bodyPr/>
        <a:lstStyle/>
        <a:p>
          <a:endParaRPr lang="en-US"/>
        </a:p>
      </dgm:t>
    </dgm:pt>
    <dgm:pt modelId="{11B08B25-1091-BF44-ADA2-7794B73E4514}" type="sibTrans" cxnId="{57D5AF09-99F6-4D40-B06E-CD1A62921444}">
      <dgm:prSet/>
      <dgm:spPr/>
      <dgm:t>
        <a:bodyPr/>
        <a:lstStyle/>
        <a:p>
          <a:endParaRPr lang="en-US"/>
        </a:p>
      </dgm:t>
    </dgm:pt>
    <dgm:pt modelId="{18841927-A315-CC40-9E7C-911B9C04DB85}">
      <dgm:prSet phldrT="[Text]" custT="1"/>
      <dgm:spPr/>
      <dgm:t>
        <a:bodyPr/>
        <a:lstStyle/>
        <a:p>
          <a:r>
            <a:rPr lang="en-US" sz="2800" dirty="0"/>
            <a:t>The Field of Chinese Early Childhood Education </a:t>
          </a:r>
        </a:p>
      </dgm:t>
    </dgm:pt>
    <dgm:pt modelId="{9882322F-546F-7E44-B3E8-9995727B69FE}" type="parTrans" cxnId="{01D88B8D-F2D2-3C40-81EF-A4F0E3157C22}">
      <dgm:prSet/>
      <dgm:spPr/>
      <dgm:t>
        <a:bodyPr/>
        <a:lstStyle/>
        <a:p>
          <a:endParaRPr lang="en-US"/>
        </a:p>
      </dgm:t>
    </dgm:pt>
    <dgm:pt modelId="{2CB10A13-D351-4A47-AFE2-37EC0DA712C0}" type="sibTrans" cxnId="{01D88B8D-F2D2-3C40-81EF-A4F0E3157C22}">
      <dgm:prSet/>
      <dgm:spPr/>
      <dgm:t>
        <a:bodyPr/>
        <a:lstStyle/>
        <a:p>
          <a:endParaRPr lang="en-US"/>
        </a:p>
      </dgm:t>
    </dgm:pt>
    <dgm:pt modelId="{C3A90548-4247-0E4F-A9B8-829C0393A442}">
      <dgm:prSet phldrT="[Text]" custT="1"/>
      <dgm:spPr/>
      <dgm:t>
        <a:bodyPr/>
        <a:lstStyle/>
        <a:p>
          <a:r>
            <a:rPr lang="en-US" sz="2800" dirty="0"/>
            <a:t>A Report of the National Surveys of Chinese Early Childhood Teachers and Programs </a:t>
          </a:r>
        </a:p>
      </dgm:t>
    </dgm:pt>
    <dgm:pt modelId="{0A4F3A77-8D66-A14F-AD95-DA6358063098}" type="parTrans" cxnId="{DEAC8627-F4EF-A143-86E9-DF617DE59F9E}">
      <dgm:prSet/>
      <dgm:spPr/>
      <dgm:t>
        <a:bodyPr/>
        <a:lstStyle/>
        <a:p>
          <a:endParaRPr lang="en-US"/>
        </a:p>
      </dgm:t>
    </dgm:pt>
    <dgm:pt modelId="{00CBF334-DFC1-4742-BFDA-EDE88D5A4462}" type="sibTrans" cxnId="{DEAC8627-F4EF-A143-86E9-DF617DE59F9E}">
      <dgm:prSet/>
      <dgm:spPr/>
      <dgm:t>
        <a:bodyPr/>
        <a:lstStyle/>
        <a:p>
          <a:endParaRPr lang="en-US"/>
        </a:p>
      </dgm:t>
    </dgm:pt>
    <dgm:pt modelId="{11B5FFEA-526F-0F46-842A-05423891F163}">
      <dgm:prSet phldrT="[Text]" custT="1"/>
      <dgm:spPr/>
      <dgm:t>
        <a:bodyPr/>
        <a:lstStyle/>
        <a:p>
          <a:r>
            <a:rPr lang="en-US" sz="2800" b="1" i="1" dirty="0"/>
            <a:t>What topics would you be interested in learning more about?</a:t>
          </a:r>
          <a:r>
            <a:rPr lang="en-US" sz="2400" b="1" i="1" dirty="0"/>
            <a:t> </a:t>
          </a:r>
          <a:endParaRPr lang="en-US" sz="2800" dirty="0"/>
        </a:p>
      </dgm:t>
    </dgm:pt>
    <dgm:pt modelId="{46E680FF-B973-B440-987E-491939CE78D2}" type="parTrans" cxnId="{A1C03F51-E1D3-8C43-818C-C981F4A2FC1D}">
      <dgm:prSet/>
      <dgm:spPr/>
      <dgm:t>
        <a:bodyPr/>
        <a:lstStyle/>
        <a:p>
          <a:endParaRPr lang="en-US"/>
        </a:p>
      </dgm:t>
    </dgm:pt>
    <dgm:pt modelId="{B91B3387-E0BF-C844-945B-9284984070AD}" type="sibTrans" cxnId="{A1C03F51-E1D3-8C43-818C-C981F4A2FC1D}">
      <dgm:prSet/>
      <dgm:spPr/>
      <dgm:t>
        <a:bodyPr/>
        <a:lstStyle/>
        <a:p>
          <a:endParaRPr lang="en-US"/>
        </a:p>
      </dgm:t>
    </dgm:pt>
    <dgm:pt modelId="{C7473225-AFF9-9047-BED0-021E4C395F64}" type="pres">
      <dgm:prSet presAssocID="{1D54B4CB-A5F2-4645-835E-CEDC842D025A}" presName="Name0" presStyleCnt="0">
        <dgm:presLayoutVars>
          <dgm:dir/>
          <dgm:animLvl val="lvl"/>
          <dgm:resizeHandles/>
        </dgm:presLayoutVars>
      </dgm:prSet>
      <dgm:spPr/>
    </dgm:pt>
    <dgm:pt modelId="{DF0EE161-3B98-2949-ABFD-01FBD2EBE5CC}" type="pres">
      <dgm:prSet presAssocID="{3DB0010E-A0E1-2547-928F-6CE6934C4116}" presName="linNode" presStyleCnt="0"/>
      <dgm:spPr/>
    </dgm:pt>
    <dgm:pt modelId="{EFF02787-0D54-8149-AD91-A7BA0B91F3FD}" type="pres">
      <dgm:prSet presAssocID="{3DB0010E-A0E1-2547-928F-6CE6934C4116}" presName="parentShp" presStyleLbl="node1" presStyleIdx="0" presStyleCnt="1">
        <dgm:presLayoutVars>
          <dgm:bulletEnabled val="1"/>
        </dgm:presLayoutVars>
      </dgm:prSet>
      <dgm:spPr/>
    </dgm:pt>
    <dgm:pt modelId="{AE33894F-BD43-624E-A418-E2339CDBA00D}" type="pres">
      <dgm:prSet presAssocID="{3DB0010E-A0E1-2547-928F-6CE6934C4116}" presName="childShp" presStyleLbl="bgAccFollowNode1" presStyleIdx="0" presStyleCnt="1">
        <dgm:presLayoutVars>
          <dgm:bulletEnabled val="1"/>
        </dgm:presLayoutVars>
      </dgm:prSet>
      <dgm:spPr/>
    </dgm:pt>
  </dgm:ptLst>
  <dgm:cxnLst>
    <dgm:cxn modelId="{57D5AF09-99F6-4D40-B06E-CD1A62921444}" srcId="{1D54B4CB-A5F2-4645-835E-CEDC842D025A}" destId="{3DB0010E-A0E1-2547-928F-6CE6934C4116}" srcOrd="0" destOrd="0" parTransId="{8B5B1D7C-CE7E-C64F-9817-6A9C1F1EEB5C}" sibTransId="{11B08B25-1091-BF44-ADA2-7794B73E4514}"/>
    <dgm:cxn modelId="{D070520E-6CBF-8F46-9086-DA5196FBC7BA}" type="presOf" srcId="{11B5FFEA-526F-0F46-842A-05423891F163}" destId="{AE33894F-BD43-624E-A418-E2339CDBA00D}" srcOrd="0" destOrd="2" presId="urn:microsoft.com/office/officeart/2005/8/layout/vList6"/>
    <dgm:cxn modelId="{DEAC8627-F4EF-A143-86E9-DF617DE59F9E}" srcId="{3DB0010E-A0E1-2547-928F-6CE6934C4116}" destId="{C3A90548-4247-0E4F-A9B8-829C0393A442}" srcOrd="1" destOrd="0" parTransId="{0A4F3A77-8D66-A14F-AD95-DA6358063098}" sibTransId="{00CBF334-DFC1-4742-BFDA-EDE88D5A4462}"/>
    <dgm:cxn modelId="{CAE51528-DEED-AA44-BC0F-461E52C2791E}" type="presOf" srcId="{18841927-A315-CC40-9E7C-911B9C04DB85}" destId="{AE33894F-BD43-624E-A418-E2339CDBA00D}" srcOrd="0" destOrd="0" presId="urn:microsoft.com/office/officeart/2005/8/layout/vList6"/>
    <dgm:cxn modelId="{637DFA60-AC3A-5E49-B462-E71CB7002E28}" type="presOf" srcId="{C3A90548-4247-0E4F-A9B8-829C0393A442}" destId="{AE33894F-BD43-624E-A418-E2339CDBA00D}" srcOrd="0" destOrd="1" presId="urn:microsoft.com/office/officeart/2005/8/layout/vList6"/>
    <dgm:cxn modelId="{A1C03F51-E1D3-8C43-818C-C981F4A2FC1D}" srcId="{3DB0010E-A0E1-2547-928F-6CE6934C4116}" destId="{11B5FFEA-526F-0F46-842A-05423891F163}" srcOrd="2" destOrd="0" parTransId="{46E680FF-B973-B440-987E-491939CE78D2}" sibTransId="{B91B3387-E0BF-C844-945B-9284984070AD}"/>
    <dgm:cxn modelId="{992CF58C-7083-124E-84BF-FDF02BEBAF75}" type="presOf" srcId="{1D54B4CB-A5F2-4645-835E-CEDC842D025A}" destId="{C7473225-AFF9-9047-BED0-021E4C395F64}" srcOrd="0" destOrd="0" presId="urn:microsoft.com/office/officeart/2005/8/layout/vList6"/>
    <dgm:cxn modelId="{01D88B8D-F2D2-3C40-81EF-A4F0E3157C22}" srcId="{3DB0010E-A0E1-2547-928F-6CE6934C4116}" destId="{18841927-A315-CC40-9E7C-911B9C04DB85}" srcOrd="0" destOrd="0" parTransId="{9882322F-546F-7E44-B3E8-9995727B69FE}" sibTransId="{2CB10A13-D351-4A47-AFE2-37EC0DA712C0}"/>
    <dgm:cxn modelId="{6AC894BE-4829-4142-8D44-66CE94643491}" type="presOf" srcId="{3DB0010E-A0E1-2547-928F-6CE6934C4116}" destId="{EFF02787-0D54-8149-AD91-A7BA0B91F3FD}" srcOrd="0" destOrd="0" presId="urn:microsoft.com/office/officeart/2005/8/layout/vList6"/>
    <dgm:cxn modelId="{DBF7D768-072D-4544-8A0C-55F17F14E0BD}" type="presParOf" srcId="{C7473225-AFF9-9047-BED0-021E4C395F64}" destId="{DF0EE161-3B98-2949-ABFD-01FBD2EBE5CC}" srcOrd="0" destOrd="0" presId="urn:microsoft.com/office/officeart/2005/8/layout/vList6"/>
    <dgm:cxn modelId="{00DCF084-71F2-3C4F-AF61-3C085A130A35}" type="presParOf" srcId="{DF0EE161-3B98-2949-ABFD-01FBD2EBE5CC}" destId="{EFF02787-0D54-8149-AD91-A7BA0B91F3FD}" srcOrd="0" destOrd="0" presId="urn:microsoft.com/office/officeart/2005/8/layout/vList6"/>
    <dgm:cxn modelId="{76A31803-89DD-F540-9AE3-FAA8E56AD535}" type="presParOf" srcId="{DF0EE161-3B98-2949-ABFD-01FBD2EBE5CC}" destId="{AE33894F-BD43-624E-A418-E2339CDBA00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D54B4CB-A5F2-4645-835E-CEDC842D025A}" type="doc">
      <dgm:prSet loTypeId="urn:microsoft.com/office/officeart/2005/8/layout/vList6" loCatId="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D753E68F-280A-524E-8EB3-096D914F656A}">
      <dgm:prSet phldrT="[Text]" custT="1"/>
      <dgm:spPr/>
      <dgm:t>
        <a:bodyPr/>
        <a:lstStyle/>
        <a:p>
          <a:r>
            <a:rPr lang="en-US" sz="4000" dirty="0"/>
            <a:t>3. CELIN Webinars</a:t>
          </a:r>
        </a:p>
      </dgm:t>
    </dgm:pt>
    <dgm:pt modelId="{488E9342-5793-5549-9513-6C3D334FC7B9}" type="parTrans" cxnId="{A88B9EEB-DB5E-F240-AA04-32A6DBA65A2E}">
      <dgm:prSet/>
      <dgm:spPr/>
      <dgm:t>
        <a:bodyPr/>
        <a:lstStyle/>
        <a:p>
          <a:endParaRPr lang="en-US"/>
        </a:p>
      </dgm:t>
    </dgm:pt>
    <dgm:pt modelId="{49E2F4EC-930E-474F-9697-5322B0D42AD1}" type="sibTrans" cxnId="{A88B9EEB-DB5E-F240-AA04-32A6DBA65A2E}">
      <dgm:prSet/>
      <dgm:spPr/>
      <dgm:t>
        <a:bodyPr/>
        <a:lstStyle/>
        <a:p>
          <a:endParaRPr lang="en-US"/>
        </a:p>
      </dgm:t>
    </dgm:pt>
    <dgm:pt modelId="{10B51229-42D1-FE4A-BE85-54615A3E44D6}">
      <dgm:prSet phldrT="[Text]" custT="1"/>
      <dgm:spPr/>
      <dgm:t>
        <a:bodyPr/>
        <a:lstStyle/>
        <a:p>
          <a:r>
            <a:rPr lang="en-US" sz="3200" dirty="0"/>
            <a:t>4-5 Webinars, in planning</a:t>
          </a:r>
        </a:p>
      </dgm:t>
    </dgm:pt>
    <dgm:pt modelId="{3DB88004-4778-9944-A17E-CB91A8B25E6D}" type="parTrans" cxnId="{20A899AC-86EC-8142-BFFF-BBEDF717E98F}">
      <dgm:prSet/>
      <dgm:spPr/>
      <dgm:t>
        <a:bodyPr/>
        <a:lstStyle/>
        <a:p>
          <a:endParaRPr lang="en-US"/>
        </a:p>
      </dgm:t>
    </dgm:pt>
    <dgm:pt modelId="{A182ED3A-EC22-424B-8F89-C28B38A41BCA}" type="sibTrans" cxnId="{20A899AC-86EC-8142-BFFF-BBEDF717E98F}">
      <dgm:prSet/>
      <dgm:spPr/>
      <dgm:t>
        <a:bodyPr/>
        <a:lstStyle/>
        <a:p>
          <a:endParaRPr lang="en-US"/>
        </a:p>
      </dgm:t>
    </dgm:pt>
    <dgm:pt modelId="{805613D5-7A5B-9C43-8E7B-87CB86E81D59}">
      <dgm:prSet phldrT="[Text]" custT="1"/>
      <dgm:spPr/>
      <dgm:t>
        <a:bodyPr/>
        <a:lstStyle/>
        <a:p>
          <a:r>
            <a:rPr lang="en-US" sz="3200" dirty="0"/>
            <a:t>August-September 2020</a:t>
          </a:r>
        </a:p>
      </dgm:t>
    </dgm:pt>
    <dgm:pt modelId="{3881A9C2-7B9A-1D48-9F27-2AD29801B956}" type="parTrans" cxnId="{660D6337-6826-D249-A00D-18033CA1D82A}">
      <dgm:prSet/>
      <dgm:spPr/>
      <dgm:t>
        <a:bodyPr/>
        <a:lstStyle/>
        <a:p>
          <a:endParaRPr lang="en-US"/>
        </a:p>
      </dgm:t>
    </dgm:pt>
    <dgm:pt modelId="{DA694949-E9B1-4C41-911E-B4C1E0CD7476}" type="sibTrans" cxnId="{660D6337-6826-D249-A00D-18033CA1D82A}">
      <dgm:prSet/>
      <dgm:spPr/>
      <dgm:t>
        <a:bodyPr/>
        <a:lstStyle/>
        <a:p>
          <a:endParaRPr lang="en-US"/>
        </a:p>
      </dgm:t>
    </dgm:pt>
    <dgm:pt modelId="{4BFD0F03-EE6D-8D43-8768-1B8B4ED707B5}">
      <dgm:prSet phldrT="[Text]" custT="1"/>
      <dgm:spPr/>
      <dgm:t>
        <a:bodyPr/>
        <a:lstStyle/>
        <a:p>
          <a:r>
            <a:rPr lang="en-US" sz="3200" dirty="0"/>
            <a:t>Will announce through the newsletter and social media</a:t>
          </a:r>
        </a:p>
      </dgm:t>
    </dgm:pt>
    <dgm:pt modelId="{10323E01-E4D1-4742-955C-BD26B1CB11F9}" type="parTrans" cxnId="{DD7772E8-16F4-1646-BCC6-4878AF5B31D9}">
      <dgm:prSet/>
      <dgm:spPr/>
      <dgm:t>
        <a:bodyPr/>
        <a:lstStyle/>
        <a:p>
          <a:endParaRPr lang="en-US"/>
        </a:p>
      </dgm:t>
    </dgm:pt>
    <dgm:pt modelId="{C4CF8B08-23C0-C744-BD37-CEA06526AF64}" type="sibTrans" cxnId="{DD7772E8-16F4-1646-BCC6-4878AF5B31D9}">
      <dgm:prSet/>
      <dgm:spPr/>
      <dgm:t>
        <a:bodyPr/>
        <a:lstStyle/>
        <a:p>
          <a:endParaRPr lang="en-US"/>
        </a:p>
      </dgm:t>
    </dgm:pt>
    <dgm:pt modelId="{C45CA693-F8BD-D14E-9253-F495A320C89F}">
      <dgm:prSet phldrT="[Text]" custT="1"/>
      <dgm:spPr/>
      <dgm:t>
        <a:bodyPr/>
        <a:lstStyle/>
        <a:p>
          <a:r>
            <a:rPr lang="en-US" sz="2800" b="1" i="1" dirty="0"/>
            <a:t>What would you like to know more about? </a:t>
          </a:r>
          <a:r>
            <a:rPr lang="en-US" sz="3200" b="1" i="1" dirty="0"/>
            <a:t>  </a:t>
          </a:r>
        </a:p>
      </dgm:t>
    </dgm:pt>
    <dgm:pt modelId="{8FD954D2-149B-C84D-BB98-994F67A49331}" type="parTrans" cxnId="{DD9BE598-DF54-374F-AA16-8CED8965BAA3}">
      <dgm:prSet/>
      <dgm:spPr/>
    </dgm:pt>
    <dgm:pt modelId="{52CD3A47-92B3-F243-8F03-C52CF36C2C1C}" type="sibTrans" cxnId="{DD9BE598-DF54-374F-AA16-8CED8965BAA3}">
      <dgm:prSet/>
      <dgm:spPr/>
    </dgm:pt>
    <dgm:pt modelId="{C7473225-AFF9-9047-BED0-021E4C395F64}" type="pres">
      <dgm:prSet presAssocID="{1D54B4CB-A5F2-4645-835E-CEDC842D025A}" presName="Name0" presStyleCnt="0">
        <dgm:presLayoutVars>
          <dgm:dir/>
          <dgm:animLvl val="lvl"/>
          <dgm:resizeHandles/>
        </dgm:presLayoutVars>
      </dgm:prSet>
      <dgm:spPr/>
    </dgm:pt>
    <dgm:pt modelId="{4DF58CF3-F6D0-A741-A214-74362DB1F694}" type="pres">
      <dgm:prSet presAssocID="{D753E68F-280A-524E-8EB3-096D914F656A}" presName="linNode" presStyleCnt="0"/>
      <dgm:spPr/>
    </dgm:pt>
    <dgm:pt modelId="{979C907C-BC78-8E4D-BE59-F6C6660DF632}" type="pres">
      <dgm:prSet presAssocID="{D753E68F-280A-524E-8EB3-096D914F656A}" presName="parentShp" presStyleLbl="node1" presStyleIdx="0" presStyleCnt="1" custLinFactNeighborY="-4549">
        <dgm:presLayoutVars>
          <dgm:bulletEnabled val="1"/>
        </dgm:presLayoutVars>
      </dgm:prSet>
      <dgm:spPr/>
    </dgm:pt>
    <dgm:pt modelId="{75E5DB62-CDC9-8540-AF88-CC3D07EE21D5}" type="pres">
      <dgm:prSet presAssocID="{D753E68F-280A-524E-8EB3-096D914F656A}" presName="childShp" presStyleLbl="bgAccFollowNode1" presStyleIdx="0" presStyleCnt="1" custLinFactNeighborX="2432" custLinFactNeighborY="-8339">
        <dgm:presLayoutVars>
          <dgm:bulletEnabled val="1"/>
        </dgm:presLayoutVars>
      </dgm:prSet>
      <dgm:spPr/>
    </dgm:pt>
  </dgm:ptLst>
  <dgm:cxnLst>
    <dgm:cxn modelId="{8CA18224-FD05-C548-9A5E-CD3F8D14829D}" type="presOf" srcId="{C45CA693-F8BD-D14E-9253-F495A320C89F}" destId="{75E5DB62-CDC9-8540-AF88-CC3D07EE21D5}" srcOrd="0" destOrd="3" presId="urn:microsoft.com/office/officeart/2005/8/layout/vList6"/>
    <dgm:cxn modelId="{660D6337-6826-D249-A00D-18033CA1D82A}" srcId="{D753E68F-280A-524E-8EB3-096D914F656A}" destId="{805613D5-7A5B-9C43-8E7B-87CB86E81D59}" srcOrd="1" destOrd="0" parTransId="{3881A9C2-7B9A-1D48-9F27-2AD29801B956}" sibTransId="{DA694949-E9B1-4C41-911E-B4C1E0CD7476}"/>
    <dgm:cxn modelId="{992CF58C-7083-124E-84BF-FDF02BEBAF75}" type="presOf" srcId="{1D54B4CB-A5F2-4645-835E-CEDC842D025A}" destId="{C7473225-AFF9-9047-BED0-021E4C395F64}" srcOrd="0" destOrd="0" presId="urn:microsoft.com/office/officeart/2005/8/layout/vList6"/>
    <dgm:cxn modelId="{DD9BE598-DF54-374F-AA16-8CED8965BAA3}" srcId="{D753E68F-280A-524E-8EB3-096D914F656A}" destId="{C45CA693-F8BD-D14E-9253-F495A320C89F}" srcOrd="3" destOrd="0" parTransId="{8FD954D2-149B-C84D-BB98-994F67A49331}" sibTransId="{52CD3A47-92B3-F243-8F03-C52CF36C2C1C}"/>
    <dgm:cxn modelId="{57D8F79A-7956-7944-989F-5BA3268AF18E}" type="presOf" srcId="{4BFD0F03-EE6D-8D43-8768-1B8B4ED707B5}" destId="{75E5DB62-CDC9-8540-AF88-CC3D07EE21D5}" srcOrd="0" destOrd="2" presId="urn:microsoft.com/office/officeart/2005/8/layout/vList6"/>
    <dgm:cxn modelId="{30EEFBA8-8B1F-4740-A760-2CF50CB56AA2}" type="presOf" srcId="{10B51229-42D1-FE4A-BE85-54615A3E44D6}" destId="{75E5DB62-CDC9-8540-AF88-CC3D07EE21D5}" srcOrd="0" destOrd="0" presId="urn:microsoft.com/office/officeart/2005/8/layout/vList6"/>
    <dgm:cxn modelId="{20A899AC-86EC-8142-BFFF-BBEDF717E98F}" srcId="{D753E68F-280A-524E-8EB3-096D914F656A}" destId="{10B51229-42D1-FE4A-BE85-54615A3E44D6}" srcOrd="0" destOrd="0" parTransId="{3DB88004-4778-9944-A17E-CB91A8B25E6D}" sibTransId="{A182ED3A-EC22-424B-8F89-C28B38A41BCA}"/>
    <dgm:cxn modelId="{58714CDF-25D5-7043-A6CA-A56874FD1556}" type="presOf" srcId="{D753E68F-280A-524E-8EB3-096D914F656A}" destId="{979C907C-BC78-8E4D-BE59-F6C6660DF632}" srcOrd="0" destOrd="0" presId="urn:microsoft.com/office/officeart/2005/8/layout/vList6"/>
    <dgm:cxn modelId="{DD7772E8-16F4-1646-BCC6-4878AF5B31D9}" srcId="{D753E68F-280A-524E-8EB3-096D914F656A}" destId="{4BFD0F03-EE6D-8D43-8768-1B8B4ED707B5}" srcOrd="2" destOrd="0" parTransId="{10323E01-E4D1-4742-955C-BD26B1CB11F9}" sibTransId="{C4CF8B08-23C0-C744-BD37-CEA06526AF64}"/>
    <dgm:cxn modelId="{A88B9EEB-DB5E-F240-AA04-32A6DBA65A2E}" srcId="{1D54B4CB-A5F2-4645-835E-CEDC842D025A}" destId="{D753E68F-280A-524E-8EB3-096D914F656A}" srcOrd="0" destOrd="0" parTransId="{488E9342-5793-5549-9513-6C3D334FC7B9}" sibTransId="{49E2F4EC-930E-474F-9697-5322B0D42AD1}"/>
    <dgm:cxn modelId="{E8AD5CF7-DED0-6341-810B-AC37F75B51F1}" type="presOf" srcId="{805613D5-7A5B-9C43-8E7B-87CB86E81D59}" destId="{75E5DB62-CDC9-8540-AF88-CC3D07EE21D5}" srcOrd="0" destOrd="1" presId="urn:microsoft.com/office/officeart/2005/8/layout/vList6"/>
    <dgm:cxn modelId="{17618EE2-CA93-644E-A9FF-33159D4888C0}" type="presParOf" srcId="{C7473225-AFF9-9047-BED0-021E4C395F64}" destId="{4DF58CF3-F6D0-A741-A214-74362DB1F694}" srcOrd="0" destOrd="0" presId="urn:microsoft.com/office/officeart/2005/8/layout/vList6"/>
    <dgm:cxn modelId="{E64E30C9-ADFF-984C-9B7A-A9D2A45FBC31}" type="presParOf" srcId="{4DF58CF3-F6D0-A741-A214-74362DB1F694}" destId="{979C907C-BC78-8E4D-BE59-F6C6660DF632}" srcOrd="0" destOrd="0" presId="urn:microsoft.com/office/officeart/2005/8/layout/vList6"/>
    <dgm:cxn modelId="{F46C4473-EDE9-C041-A477-F790FE5A5C02}" type="presParOf" srcId="{4DF58CF3-F6D0-A741-A214-74362DB1F694}" destId="{75E5DB62-CDC9-8540-AF88-CC3D07EE21D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54B4CB-A5F2-4645-835E-CEDC842D025A}" type="doc">
      <dgm:prSet loTypeId="urn:microsoft.com/office/officeart/2005/8/layout/vList6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76DC020-7CA0-AD4E-B7B3-A777FD9523A9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4000" dirty="0"/>
            <a:t>4. NCLC &amp; Regional CELIN Forums</a:t>
          </a:r>
        </a:p>
      </dgm:t>
    </dgm:pt>
    <dgm:pt modelId="{5D3693B1-5A3B-C24E-9F2D-3CCBAEC8912F}" type="parTrans" cxnId="{DB95ABFC-39A0-BF44-9852-FA3EE0580BEB}">
      <dgm:prSet/>
      <dgm:spPr/>
      <dgm:t>
        <a:bodyPr/>
        <a:lstStyle/>
        <a:p>
          <a:endParaRPr lang="en-US"/>
        </a:p>
      </dgm:t>
    </dgm:pt>
    <dgm:pt modelId="{A103A2B2-C81B-1D42-B68D-CD557C65EC4A}" type="sibTrans" cxnId="{DB95ABFC-39A0-BF44-9852-FA3EE0580BEB}">
      <dgm:prSet/>
      <dgm:spPr/>
      <dgm:t>
        <a:bodyPr/>
        <a:lstStyle/>
        <a:p>
          <a:endParaRPr lang="en-US"/>
        </a:p>
      </dgm:t>
    </dgm:pt>
    <dgm:pt modelId="{0C52D582-2605-064C-831E-EA93C23B1994}">
      <dgm:prSet/>
      <dgm:spPr/>
      <dgm:t>
        <a:bodyPr/>
        <a:lstStyle/>
        <a:p>
          <a:r>
            <a:rPr lang="en-US" sz="2700" dirty="0"/>
            <a:t>Washington </a:t>
          </a:r>
          <a:r>
            <a:rPr lang="en-US" sz="2700" dirty="0" err="1"/>
            <a:t>Yuying</a:t>
          </a:r>
          <a:r>
            <a:rPr lang="en-US" sz="2700" dirty="0"/>
            <a:t>, 2019</a:t>
          </a:r>
        </a:p>
      </dgm:t>
    </dgm:pt>
    <dgm:pt modelId="{5CCAF719-91A3-8541-A7CF-0E142EC6B735}" type="parTrans" cxnId="{029B0AA9-0D32-F440-BFB2-2B3E4C824C8A}">
      <dgm:prSet/>
      <dgm:spPr/>
    </dgm:pt>
    <dgm:pt modelId="{53490598-45A1-834D-8BE2-17523C03DA47}" type="sibTrans" cxnId="{029B0AA9-0D32-F440-BFB2-2B3E4C824C8A}">
      <dgm:prSet/>
      <dgm:spPr/>
    </dgm:pt>
    <dgm:pt modelId="{04A01A04-614E-AC4B-AAB1-D2E41819CFD4}">
      <dgm:prSet/>
      <dgm:spPr/>
      <dgm:t>
        <a:bodyPr/>
        <a:lstStyle/>
        <a:p>
          <a:r>
            <a:rPr lang="en-US" sz="2700" dirty="0"/>
            <a:t>ECCIF, 2019</a:t>
          </a:r>
        </a:p>
      </dgm:t>
    </dgm:pt>
    <dgm:pt modelId="{94AB404A-5972-2448-8491-C1D2B44AE962}" type="parTrans" cxnId="{D5C4CA74-C230-6745-B4F5-713C5375EC73}">
      <dgm:prSet/>
      <dgm:spPr/>
      <dgm:t>
        <a:bodyPr/>
        <a:lstStyle/>
        <a:p>
          <a:endParaRPr lang="en-US"/>
        </a:p>
      </dgm:t>
    </dgm:pt>
    <dgm:pt modelId="{6C7E6294-EC8B-A44D-9B85-BF699FF9E745}" type="sibTrans" cxnId="{D5C4CA74-C230-6745-B4F5-713C5375EC73}">
      <dgm:prSet/>
      <dgm:spPr/>
      <dgm:t>
        <a:bodyPr/>
        <a:lstStyle/>
        <a:p>
          <a:endParaRPr lang="en-US"/>
        </a:p>
      </dgm:t>
    </dgm:pt>
    <dgm:pt modelId="{A4566B64-DF93-964D-AFF3-6529D2D3207E}">
      <dgm:prSet/>
      <dgm:spPr/>
      <dgm:t>
        <a:bodyPr/>
        <a:lstStyle/>
        <a:p>
          <a:r>
            <a:rPr lang="en-US" sz="2700" dirty="0"/>
            <a:t>University of Washington, 2020</a:t>
          </a:r>
        </a:p>
      </dgm:t>
    </dgm:pt>
    <dgm:pt modelId="{B967FA06-BDB4-9242-8961-11F4A7BA1009}" type="parTrans" cxnId="{2164FF7A-B049-D048-906C-892AAB0B6D2E}">
      <dgm:prSet/>
      <dgm:spPr/>
      <dgm:t>
        <a:bodyPr/>
        <a:lstStyle/>
        <a:p>
          <a:endParaRPr lang="en-US"/>
        </a:p>
      </dgm:t>
    </dgm:pt>
    <dgm:pt modelId="{3D1EF944-7B40-1041-8AE5-EA8CA1A075DE}" type="sibTrans" cxnId="{2164FF7A-B049-D048-906C-892AAB0B6D2E}">
      <dgm:prSet/>
      <dgm:spPr/>
      <dgm:t>
        <a:bodyPr/>
        <a:lstStyle/>
        <a:p>
          <a:endParaRPr lang="en-US"/>
        </a:p>
      </dgm:t>
    </dgm:pt>
    <dgm:pt modelId="{D2CF95B2-F709-C34D-B17A-601D74284E0B}">
      <dgm:prSet/>
      <dgm:spPr/>
      <dgm:t>
        <a:bodyPr/>
        <a:lstStyle/>
        <a:p>
          <a:r>
            <a:rPr lang="en-US" sz="2700" dirty="0"/>
            <a:t>Michigan State University, 2019</a:t>
          </a:r>
        </a:p>
      </dgm:t>
    </dgm:pt>
    <dgm:pt modelId="{92B11210-42C0-B54F-B9E9-0429E1DDAE48}" type="sibTrans" cxnId="{159011EC-E3BD-C94A-BC15-F9AFA0EC2756}">
      <dgm:prSet/>
      <dgm:spPr/>
      <dgm:t>
        <a:bodyPr/>
        <a:lstStyle/>
        <a:p>
          <a:endParaRPr lang="en-US"/>
        </a:p>
      </dgm:t>
    </dgm:pt>
    <dgm:pt modelId="{D7DC3C50-896F-844D-A73E-0ACC91F29F0B}" type="parTrans" cxnId="{159011EC-E3BD-C94A-BC15-F9AFA0EC2756}">
      <dgm:prSet/>
      <dgm:spPr/>
      <dgm:t>
        <a:bodyPr/>
        <a:lstStyle/>
        <a:p>
          <a:endParaRPr lang="en-US"/>
        </a:p>
      </dgm:t>
    </dgm:pt>
    <dgm:pt modelId="{906EB004-167A-7944-BF58-A668991300FF}">
      <dgm:prSet custT="1"/>
      <dgm:spPr/>
      <dgm:t>
        <a:bodyPr/>
        <a:lstStyle/>
        <a:p>
          <a:r>
            <a:rPr lang="en-US" sz="3200" b="1" i="1" dirty="0"/>
            <a:t>Would you be interested in co-organizing one with CELIN? </a:t>
          </a:r>
        </a:p>
      </dgm:t>
    </dgm:pt>
    <dgm:pt modelId="{C976DF18-B172-824A-84C8-CC50B327B62F}" type="parTrans" cxnId="{CC3EAB18-08AC-5A48-8829-1BC65A18CA8F}">
      <dgm:prSet/>
      <dgm:spPr/>
    </dgm:pt>
    <dgm:pt modelId="{E8D9E356-BAEA-B944-AE01-5135593C2DF4}" type="sibTrans" cxnId="{CC3EAB18-08AC-5A48-8829-1BC65A18CA8F}">
      <dgm:prSet/>
      <dgm:spPr/>
    </dgm:pt>
    <dgm:pt modelId="{C7473225-AFF9-9047-BED0-021E4C395F64}" type="pres">
      <dgm:prSet presAssocID="{1D54B4CB-A5F2-4645-835E-CEDC842D025A}" presName="Name0" presStyleCnt="0">
        <dgm:presLayoutVars>
          <dgm:dir/>
          <dgm:animLvl val="lvl"/>
          <dgm:resizeHandles/>
        </dgm:presLayoutVars>
      </dgm:prSet>
      <dgm:spPr/>
    </dgm:pt>
    <dgm:pt modelId="{8CFE765B-B1B1-264E-81EE-176FEA89BB86}" type="pres">
      <dgm:prSet presAssocID="{B76DC020-7CA0-AD4E-B7B3-A777FD9523A9}" presName="linNode" presStyleCnt="0"/>
      <dgm:spPr/>
    </dgm:pt>
    <dgm:pt modelId="{C143F309-7116-D14F-9A4E-F8F312FEF2E3}" type="pres">
      <dgm:prSet presAssocID="{B76DC020-7CA0-AD4E-B7B3-A777FD9523A9}" presName="parentShp" presStyleLbl="node1" presStyleIdx="0" presStyleCnt="1">
        <dgm:presLayoutVars>
          <dgm:bulletEnabled val="1"/>
        </dgm:presLayoutVars>
      </dgm:prSet>
      <dgm:spPr/>
    </dgm:pt>
    <dgm:pt modelId="{0EAFDE92-91E5-FB4E-AE94-18FFFEEF9118}" type="pres">
      <dgm:prSet presAssocID="{B76DC020-7CA0-AD4E-B7B3-A777FD9523A9}" presName="childShp" presStyleLbl="bgAccFollowNode1" presStyleIdx="0" presStyleCnt="1">
        <dgm:presLayoutVars>
          <dgm:bulletEnabled val="1"/>
        </dgm:presLayoutVars>
      </dgm:prSet>
      <dgm:spPr/>
    </dgm:pt>
  </dgm:ptLst>
  <dgm:cxnLst>
    <dgm:cxn modelId="{981BA016-D9C2-B545-AE02-8F56FBB579D6}" type="presOf" srcId="{A4566B64-DF93-964D-AFF3-6529D2D3207E}" destId="{0EAFDE92-91E5-FB4E-AE94-18FFFEEF9118}" srcOrd="0" destOrd="3" presId="urn:microsoft.com/office/officeart/2005/8/layout/vList6"/>
    <dgm:cxn modelId="{CC3EAB18-08AC-5A48-8829-1BC65A18CA8F}" srcId="{B76DC020-7CA0-AD4E-B7B3-A777FD9523A9}" destId="{906EB004-167A-7944-BF58-A668991300FF}" srcOrd="4" destOrd="0" parTransId="{C976DF18-B172-824A-84C8-CC50B327B62F}" sibTransId="{E8D9E356-BAEA-B944-AE01-5135593C2DF4}"/>
    <dgm:cxn modelId="{F2781346-2A60-7347-810D-ECB47DFB64F5}" type="presOf" srcId="{04A01A04-614E-AC4B-AAB1-D2E41819CFD4}" destId="{0EAFDE92-91E5-FB4E-AE94-18FFFEEF9118}" srcOrd="0" destOrd="1" presId="urn:microsoft.com/office/officeart/2005/8/layout/vList6"/>
    <dgm:cxn modelId="{FE994F52-AE68-DF41-8DEA-3174F7E80216}" type="presOf" srcId="{0C52D582-2605-064C-831E-EA93C23B1994}" destId="{0EAFDE92-91E5-FB4E-AE94-18FFFEEF9118}" srcOrd="0" destOrd="0" presId="urn:microsoft.com/office/officeart/2005/8/layout/vList6"/>
    <dgm:cxn modelId="{D5C4CA74-C230-6745-B4F5-713C5375EC73}" srcId="{B76DC020-7CA0-AD4E-B7B3-A777FD9523A9}" destId="{04A01A04-614E-AC4B-AAB1-D2E41819CFD4}" srcOrd="1" destOrd="0" parTransId="{94AB404A-5972-2448-8491-C1D2B44AE962}" sibTransId="{6C7E6294-EC8B-A44D-9B85-BF699FF9E745}"/>
    <dgm:cxn modelId="{2164FF7A-B049-D048-906C-892AAB0B6D2E}" srcId="{B76DC020-7CA0-AD4E-B7B3-A777FD9523A9}" destId="{A4566B64-DF93-964D-AFF3-6529D2D3207E}" srcOrd="3" destOrd="0" parTransId="{B967FA06-BDB4-9242-8961-11F4A7BA1009}" sibTransId="{3D1EF944-7B40-1041-8AE5-EA8CA1A075DE}"/>
    <dgm:cxn modelId="{992CF58C-7083-124E-84BF-FDF02BEBAF75}" type="presOf" srcId="{1D54B4CB-A5F2-4645-835E-CEDC842D025A}" destId="{C7473225-AFF9-9047-BED0-021E4C395F64}" srcOrd="0" destOrd="0" presId="urn:microsoft.com/office/officeart/2005/8/layout/vList6"/>
    <dgm:cxn modelId="{029B0AA9-0D32-F440-BFB2-2B3E4C824C8A}" srcId="{B76DC020-7CA0-AD4E-B7B3-A777FD9523A9}" destId="{0C52D582-2605-064C-831E-EA93C23B1994}" srcOrd="0" destOrd="0" parTransId="{5CCAF719-91A3-8541-A7CF-0E142EC6B735}" sibTransId="{53490598-45A1-834D-8BE2-17523C03DA47}"/>
    <dgm:cxn modelId="{D1EF6FD6-0354-F24F-86B1-FEDB279DBEBB}" type="presOf" srcId="{B76DC020-7CA0-AD4E-B7B3-A777FD9523A9}" destId="{C143F309-7116-D14F-9A4E-F8F312FEF2E3}" srcOrd="0" destOrd="0" presId="urn:microsoft.com/office/officeart/2005/8/layout/vList6"/>
    <dgm:cxn modelId="{4F9795DD-2D43-4144-B3CA-F045DA93C19D}" type="presOf" srcId="{906EB004-167A-7944-BF58-A668991300FF}" destId="{0EAFDE92-91E5-FB4E-AE94-18FFFEEF9118}" srcOrd="0" destOrd="4" presId="urn:microsoft.com/office/officeart/2005/8/layout/vList6"/>
    <dgm:cxn modelId="{E7B166E3-FD95-BD4B-939F-52BAEB022706}" type="presOf" srcId="{D2CF95B2-F709-C34D-B17A-601D74284E0B}" destId="{0EAFDE92-91E5-FB4E-AE94-18FFFEEF9118}" srcOrd="0" destOrd="2" presId="urn:microsoft.com/office/officeart/2005/8/layout/vList6"/>
    <dgm:cxn modelId="{159011EC-E3BD-C94A-BC15-F9AFA0EC2756}" srcId="{B76DC020-7CA0-AD4E-B7B3-A777FD9523A9}" destId="{D2CF95B2-F709-C34D-B17A-601D74284E0B}" srcOrd="2" destOrd="0" parTransId="{D7DC3C50-896F-844D-A73E-0ACC91F29F0B}" sibTransId="{92B11210-42C0-B54F-B9E9-0429E1DDAE48}"/>
    <dgm:cxn modelId="{DB95ABFC-39A0-BF44-9852-FA3EE0580BEB}" srcId="{1D54B4CB-A5F2-4645-835E-CEDC842D025A}" destId="{B76DC020-7CA0-AD4E-B7B3-A777FD9523A9}" srcOrd="0" destOrd="0" parTransId="{5D3693B1-5A3B-C24E-9F2D-3CCBAEC8912F}" sibTransId="{A103A2B2-C81B-1D42-B68D-CD557C65EC4A}"/>
    <dgm:cxn modelId="{54D8884E-0A7E-D348-B82C-782A987A2D11}" type="presParOf" srcId="{C7473225-AFF9-9047-BED0-021E4C395F64}" destId="{8CFE765B-B1B1-264E-81EE-176FEA89BB86}" srcOrd="0" destOrd="0" presId="urn:microsoft.com/office/officeart/2005/8/layout/vList6"/>
    <dgm:cxn modelId="{9050E920-35FA-784A-8329-AFE9F18ADDC8}" type="presParOf" srcId="{8CFE765B-B1B1-264E-81EE-176FEA89BB86}" destId="{C143F309-7116-D14F-9A4E-F8F312FEF2E3}" srcOrd="0" destOrd="0" presId="urn:microsoft.com/office/officeart/2005/8/layout/vList6"/>
    <dgm:cxn modelId="{1DF77A24-779A-8A43-9294-41C67A6296CC}" type="presParOf" srcId="{8CFE765B-B1B1-264E-81EE-176FEA89BB86}" destId="{0EAFDE92-91E5-FB4E-AE94-18FFFEEF911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72B312-BC52-6447-BDEE-D3A255D8D188}" type="doc">
      <dgm:prSet loTypeId="urn:microsoft.com/office/officeart/2005/8/layout/venn1" loCatId="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8BA0D7E-D192-B74F-91F6-92A6CD6BBE60}">
      <dgm:prSet phldrT="[Text]" custT="1"/>
      <dgm:spPr/>
      <dgm:t>
        <a:bodyPr/>
        <a:lstStyle/>
        <a:p>
          <a:r>
            <a:rPr lang="en-US" sz="2800" dirty="0"/>
            <a:t>1. Chinese Early Childhood Education</a:t>
          </a:r>
        </a:p>
      </dgm:t>
    </dgm:pt>
    <dgm:pt modelId="{4C3362D5-F1FA-A14E-A5AE-BC81FE209767}" type="parTrans" cxnId="{17829065-C847-2244-882E-FB906B0ABA62}">
      <dgm:prSet/>
      <dgm:spPr/>
      <dgm:t>
        <a:bodyPr/>
        <a:lstStyle/>
        <a:p>
          <a:endParaRPr lang="en-US"/>
        </a:p>
      </dgm:t>
    </dgm:pt>
    <dgm:pt modelId="{98509400-CF8B-3944-A28F-E8E6D70E2B53}" type="sibTrans" cxnId="{17829065-C847-2244-882E-FB906B0ABA62}">
      <dgm:prSet/>
      <dgm:spPr/>
      <dgm:t>
        <a:bodyPr/>
        <a:lstStyle/>
        <a:p>
          <a:endParaRPr lang="en-US"/>
        </a:p>
      </dgm:t>
    </dgm:pt>
    <dgm:pt modelId="{4A921B8C-0C6E-7D4E-B0F7-3333BC320E00}">
      <dgm:prSet phldrT="[Text]" custT="1"/>
      <dgm:spPr/>
      <dgm:t>
        <a:bodyPr/>
        <a:lstStyle/>
        <a:p>
          <a:r>
            <a:rPr lang="en-US" sz="2800" dirty="0"/>
            <a:t>2. More Bilingual CELIN Briefs</a:t>
          </a:r>
        </a:p>
      </dgm:t>
    </dgm:pt>
    <dgm:pt modelId="{09631C38-3455-BC4F-A532-127E9105B763}" type="parTrans" cxnId="{FD37485F-DC1C-FA4C-8389-80775BFAF27F}">
      <dgm:prSet/>
      <dgm:spPr/>
      <dgm:t>
        <a:bodyPr/>
        <a:lstStyle/>
        <a:p>
          <a:endParaRPr lang="en-US"/>
        </a:p>
      </dgm:t>
    </dgm:pt>
    <dgm:pt modelId="{3678E426-FF80-2E46-B852-DB1D43ADA787}" type="sibTrans" cxnId="{FD37485F-DC1C-FA4C-8389-80775BFAF27F}">
      <dgm:prSet/>
      <dgm:spPr/>
      <dgm:t>
        <a:bodyPr/>
        <a:lstStyle/>
        <a:p>
          <a:endParaRPr lang="en-US"/>
        </a:p>
      </dgm:t>
    </dgm:pt>
    <dgm:pt modelId="{8EFA90FB-4ED2-9349-AE96-16858A275EC2}">
      <dgm:prSet phldrT="[Text]" custT="1"/>
      <dgm:spPr/>
      <dgm:t>
        <a:bodyPr/>
        <a:lstStyle/>
        <a:p>
          <a:r>
            <a:rPr lang="en-US" sz="2800" dirty="0"/>
            <a:t>3. CELIN Webinars</a:t>
          </a:r>
        </a:p>
      </dgm:t>
    </dgm:pt>
    <dgm:pt modelId="{3566A1C1-47EB-FF4D-A9F1-53FCBD790F5D}" type="parTrans" cxnId="{624385C3-9AB9-1745-8877-F7C4A1DAFAC5}">
      <dgm:prSet/>
      <dgm:spPr/>
      <dgm:t>
        <a:bodyPr/>
        <a:lstStyle/>
        <a:p>
          <a:endParaRPr lang="en-US"/>
        </a:p>
      </dgm:t>
    </dgm:pt>
    <dgm:pt modelId="{9695FE23-5889-C246-861C-5CD6E87625B6}" type="sibTrans" cxnId="{624385C3-9AB9-1745-8877-F7C4A1DAFAC5}">
      <dgm:prSet/>
      <dgm:spPr/>
      <dgm:t>
        <a:bodyPr/>
        <a:lstStyle/>
        <a:p>
          <a:endParaRPr lang="en-US"/>
        </a:p>
      </dgm:t>
    </dgm:pt>
    <dgm:pt modelId="{2F836040-3EF7-304F-8945-80E5A41A2948}">
      <dgm:prSet custT="1"/>
      <dgm:spPr/>
      <dgm:t>
        <a:bodyPr/>
        <a:lstStyle/>
        <a:p>
          <a:r>
            <a:rPr lang="en-US" sz="2300" dirty="0"/>
            <a:t>4</a:t>
          </a:r>
          <a:r>
            <a:rPr lang="en-US" sz="2800" dirty="0"/>
            <a:t>. NCLC &amp; Regional CELIN Forums</a:t>
          </a:r>
        </a:p>
      </dgm:t>
    </dgm:pt>
    <dgm:pt modelId="{31F49DE5-50D6-2D48-AF38-6B62DA95460C}" type="parTrans" cxnId="{5DD0D5AA-F9D8-4845-967C-7E1D25D2B7A5}">
      <dgm:prSet/>
      <dgm:spPr/>
      <dgm:t>
        <a:bodyPr/>
        <a:lstStyle/>
        <a:p>
          <a:endParaRPr lang="en-US"/>
        </a:p>
      </dgm:t>
    </dgm:pt>
    <dgm:pt modelId="{D88F8C2B-4DCA-1F40-96A5-DF49B081FAEA}" type="sibTrans" cxnId="{5DD0D5AA-F9D8-4845-967C-7E1D25D2B7A5}">
      <dgm:prSet/>
      <dgm:spPr/>
      <dgm:t>
        <a:bodyPr/>
        <a:lstStyle/>
        <a:p>
          <a:endParaRPr lang="en-US"/>
        </a:p>
      </dgm:t>
    </dgm:pt>
    <dgm:pt modelId="{93EF63DC-8E0F-6848-8A42-D8F04CA182DF}">
      <dgm:prSet custT="1"/>
      <dgm:spPr/>
      <dgm:t>
        <a:bodyPr/>
        <a:lstStyle/>
        <a:p>
          <a:r>
            <a:rPr lang="en-US" sz="3600" dirty="0"/>
            <a:t>5. Continue Resource Building and Sharing </a:t>
          </a:r>
        </a:p>
      </dgm:t>
    </dgm:pt>
    <dgm:pt modelId="{BBF4D4F2-062C-EF48-A6D1-04ACB0C53F11}" type="parTrans" cxnId="{B81E1040-DD0C-654C-8FBF-3C54310C5E2F}">
      <dgm:prSet/>
      <dgm:spPr/>
      <dgm:t>
        <a:bodyPr/>
        <a:lstStyle/>
        <a:p>
          <a:endParaRPr lang="en-US"/>
        </a:p>
      </dgm:t>
    </dgm:pt>
    <dgm:pt modelId="{E3C84E83-8063-0C4C-9FEB-9D32560D64DA}" type="sibTrans" cxnId="{B81E1040-DD0C-654C-8FBF-3C54310C5E2F}">
      <dgm:prSet/>
      <dgm:spPr/>
      <dgm:t>
        <a:bodyPr/>
        <a:lstStyle/>
        <a:p>
          <a:endParaRPr lang="en-US"/>
        </a:p>
      </dgm:t>
    </dgm:pt>
    <dgm:pt modelId="{C9146846-7D49-324C-B7F9-DE887E7E92FC}" type="pres">
      <dgm:prSet presAssocID="{0972B312-BC52-6447-BDEE-D3A255D8D188}" presName="compositeShape" presStyleCnt="0">
        <dgm:presLayoutVars>
          <dgm:chMax val="7"/>
          <dgm:dir/>
          <dgm:resizeHandles val="exact"/>
        </dgm:presLayoutVars>
      </dgm:prSet>
      <dgm:spPr/>
    </dgm:pt>
    <dgm:pt modelId="{52EFAA8C-1EDA-B949-B001-61E9D0419D8A}" type="pres">
      <dgm:prSet presAssocID="{A8BA0D7E-D192-B74F-91F6-92A6CD6BBE60}" presName="circ1" presStyleLbl="vennNode1" presStyleIdx="0" presStyleCnt="5"/>
      <dgm:spPr/>
    </dgm:pt>
    <dgm:pt modelId="{BF3B724D-4077-5D44-81A2-9912E00F746A}" type="pres">
      <dgm:prSet presAssocID="{A8BA0D7E-D192-B74F-91F6-92A6CD6BBE60}" presName="circ1Tx" presStyleLbl="revTx" presStyleIdx="0" presStyleCnt="0" custScaleX="163721" custLinFactNeighborX="-635" custLinFactNeighborY="14711">
        <dgm:presLayoutVars>
          <dgm:chMax val="0"/>
          <dgm:chPref val="0"/>
          <dgm:bulletEnabled val="1"/>
        </dgm:presLayoutVars>
      </dgm:prSet>
      <dgm:spPr/>
    </dgm:pt>
    <dgm:pt modelId="{441899A0-F35C-E649-AA32-764B204C52BB}" type="pres">
      <dgm:prSet presAssocID="{4A921B8C-0C6E-7D4E-B0F7-3333BC320E00}" presName="circ2" presStyleLbl="vennNode1" presStyleIdx="1" presStyleCnt="5"/>
      <dgm:spPr/>
    </dgm:pt>
    <dgm:pt modelId="{31CF78A5-7D64-A149-A5A2-3F6A4BC59692}" type="pres">
      <dgm:prSet presAssocID="{4A921B8C-0C6E-7D4E-B0F7-3333BC320E00}" presName="circ2Tx" presStyleLbl="revTx" presStyleIdx="0" presStyleCnt="0" custScaleX="136121">
        <dgm:presLayoutVars>
          <dgm:chMax val="0"/>
          <dgm:chPref val="0"/>
          <dgm:bulletEnabled val="1"/>
        </dgm:presLayoutVars>
      </dgm:prSet>
      <dgm:spPr/>
    </dgm:pt>
    <dgm:pt modelId="{5CD9CADF-0D6D-D74B-9711-0B813E551603}" type="pres">
      <dgm:prSet presAssocID="{8EFA90FB-4ED2-9349-AE96-16858A275EC2}" presName="circ3" presStyleLbl="vennNode1" presStyleIdx="2" presStyleCnt="5"/>
      <dgm:spPr/>
    </dgm:pt>
    <dgm:pt modelId="{1898A567-DEEF-E04C-8D2A-4AC7E8FE3C79}" type="pres">
      <dgm:prSet presAssocID="{8EFA90FB-4ED2-9349-AE96-16858A275EC2}" presName="circ3Tx" presStyleLbl="revTx" presStyleIdx="0" presStyleCnt="0" custScaleX="146968" custLinFactNeighborY="-14815">
        <dgm:presLayoutVars>
          <dgm:chMax val="0"/>
          <dgm:chPref val="0"/>
          <dgm:bulletEnabled val="1"/>
        </dgm:presLayoutVars>
      </dgm:prSet>
      <dgm:spPr/>
    </dgm:pt>
    <dgm:pt modelId="{DB2732D3-0465-624D-8239-E76BA9AE4E57}" type="pres">
      <dgm:prSet presAssocID="{2F836040-3EF7-304F-8945-80E5A41A2948}" presName="circ4" presStyleLbl="vennNode1" presStyleIdx="3" presStyleCnt="5"/>
      <dgm:spPr/>
    </dgm:pt>
    <dgm:pt modelId="{261915B9-89B2-664E-A48A-EA1342A8D67D}" type="pres">
      <dgm:prSet presAssocID="{2F836040-3EF7-304F-8945-80E5A41A2948}" presName="circ4Tx" presStyleLbl="revTx" presStyleIdx="0" presStyleCnt="0" custScaleX="150291" custLinFactNeighborX="-15206" custLinFactNeighborY="-22223">
        <dgm:presLayoutVars>
          <dgm:chMax val="0"/>
          <dgm:chPref val="0"/>
          <dgm:bulletEnabled val="1"/>
        </dgm:presLayoutVars>
      </dgm:prSet>
      <dgm:spPr/>
    </dgm:pt>
    <dgm:pt modelId="{7F881A6A-F22B-074F-BEC7-8D3D0E3F89CC}" type="pres">
      <dgm:prSet presAssocID="{93EF63DC-8E0F-6848-8A42-D8F04CA182DF}" presName="circ5" presStyleLbl="vennNode1" presStyleIdx="4" presStyleCnt="5"/>
      <dgm:spPr/>
    </dgm:pt>
    <dgm:pt modelId="{BEC699B8-591A-2745-AC57-3B0C5C79D41F}" type="pres">
      <dgm:prSet presAssocID="{93EF63DC-8E0F-6848-8A42-D8F04CA182DF}" presName="circ5Tx" presStyleLbl="revTx" presStyleIdx="0" presStyleCnt="0" custScaleX="173267" custLinFactNeighborX="-12974" custLinFactNeighborY="-6173">
        <dgm:presLayoutVars>
          <dgm:chMax val="0"/>
          <dgm:chPref val="0"/>
          <dgm:bulletEnabled val="1"/>
        </dgm:presLayoutVars>
      </dgm:prSet>
      <dgm:spPr/>
    </dgm:pt>
  </dgm:ptLst>
  <dgm:cxnLst>
    <dgm:cxn modelId="{8A843611-336C-204C-AE96-0A40206471E3}" type="presOf" srcId="{4A921B8C-0C6E-7D4E-B0F7-3333BC320E00}" destId="{31CF78A5-7D64-A149-A5A2-3F6A4BC59692}" srcOrd="0" destOrd="0" presId="urn:microsoft.com/office/officeart/2005/8/layout/venn1"/>
    <dgm:cxn modelId="{E88D1E1C-F229-A744-B169-A2349BA12D08}" type="presOf" srcId="{2F836040-3EF7-304F-8945-80E5A41A2948}" destId="{261915B9-89B2-664E-A48A-EA1342A8D67D}" srcOrd="0" destOrd="0" presId="urn:microsoft.com/office/officeart/2005/8/layout/venn1"/>
    <dgm:cxn modelId="{B81E1040-DD0C-654C-8FBF-3C54310C5E2F}" srcId="{0972B312-BC52-6447-BDEE-D3A255D8D188}" destId="{93EF63DC-8E0F-6848-8A42-D8F04CA182DF}" srcOrd="4" destOrd="0" parTransId="{BBF4D4F2-062C-EF48-A6D1-04ACB0C53F11}" sibTransId="{E3C84E83-8063-0C4C-9FEB-9D32560D64DA}"/>
    <dgm:cxn modelId="{FD37485F-DC1C-FA4C-8389-80775BFAF27F}" srcId="{0972B312-BC52-6447-BDEE-D3A255D8D188}" destId="{4A921B8C-0C6E-7D4E-B0F7-3333BC320E00}" srcOrd="1" destOrd="0" parTransId="{09631C38-3455-BC4F-A532-127E9105B763}" sibTransId="{3678E426-FF80-2E46-B852-DB1D43ADA787}"/>
    <dgm:cxn modelId="{17829065-C847-2244-882E-FB906B0ABA62}" srcId="{0972B312-BC52-6447-BDEE-D3A255D8D188}" destId="{A8BA0D7E-D192-B74F-91F6-92A6CD6BBE60}" srcOrd="0" destOrd="0" parTransId="{4C3362D5-F1FA-A14E-A5AE-BC81FE209767}" sibTransId="{98509400-CF8B-3944-A28F-E8E6D70E2B53}"/>
    <dgm:cxn modelId="{9E6A9A8B-9039-684F-A4C1-9A63CD0DC533}" type="presOf" srcId="{93EF63DC-8E0F-6848-8A42-D8F04CA182DF}" destId="{BEC699B8-591A-2745-AC57-3B0C5C79D41F}" srcOrd="0" destOrd="0" presId="urn:microsoft.com/office/officeart/2005/8/layout/venn1"/>
    <dgm:cxn modelId="{4743D58C-C983-F349-8BC6-E3A7A8FEF3D1}" type="presOf" srcId="{8EFA90FB-4ED2-9349-AE96-16858A275EC2}" destId="{1898A567-DEEF-E04C-8D2A-4AC7E8FE3C79}" srcOrd="0" destOrd="0" presId="urn:microsoft.com/office/officeart/2005/8/layout/venn1"/>
    <dgm:cxn modelId="{5DD0D5AA-F9D8-4845-967C-7E1D25D2B7A5}" srcId="{0972B312-BC52-6447-BDEE-D3A255D8D188}" destId="{2F836040-3EF7-304F-8945-80E5A41A2948}" srcOrd="3" destOrd="0" parTransId="{31F49DE5-50D6-2D48-AF38-6B62DA95460C}" sibTransId="{D88F8C2B-4DCA-1F40-96A5-DF49B081FAEA}"/>
    <dgm:cxn modelId="{624385C3-9AB9-1745-8877-F7C4A1DAFAC5}" srcId="{0972B312-BC52-6447-BDEE-D3A255D8D188}" destId="{8EFA90FB-4ED2-9349-AE96-16858A275EC2}" srcOrd="2" destOrd="0" parTransId="{3566A1C1-47EB-FF4D-A9F1-53FCBD790F5D}" sibTransId="{9695FE23-5889-C246-861C-5CD6E87625B6}"/>
    <dgm:cxn modelId="{67B380C8-C7C2-B547-B804-78A51AD4C2F0}" type="presOf" srcId="{A8BA0D7E-D192-B74F-91F6-92A6CD6BBE60}" destId="{BF3B724D-4077-5D44-81A2-9912E00F746A}" srcOrd="0" destOrd="0" presId="urn:microsoft.com/office/officeart/2005/8/layout/venn1"/>
    <dgm:cxn modelId="{8995E7CD-E6B4-864D-8BD3-CFDECB448E4A}" type="presOf" srcId="{0972B312-BC52-6447-BDEE-D3A255D8D188}" destId="{C9146846-7D49-324C-B7F9-DE887E7E92FC}" srcOrd="0" destOrd="0" presId="urn:microsoft.com/office/officeart/2005/8/layout/venn1"/>
    <dgm:cxn modelId="{C5747E4C-5E22-6F4E-8310-98D56C959EC0}" type="presParOf" srcId="{C9146846-7D49-324C-B7F9-DE887E7E92FC}" destId="{52EFAA8C-1EDA-B949-B001-61E9D0419D8A}" srcOrd="0" destOrd="0" presId="urn:microsoft.com/office/officeart/2005/8/layout/venn1"/>
    <dgm:cxn modelId="{CCEF4487-0D45-FA48-B5DC-08778A8CC58E}" type="presParOf" srcId="{C9146846-7D49-324C-B7F9-DE887E7E92FC}" destId="{BF3B724D-4077-5D44-81A2-9912E00F746A}" srcOrd="1" destOrd="0" presId="urn:microsoft.com/office/officeart/2005/8/layout/venn1"/>
    <dgm:cxn modelId="{B63E061A-9BAA-9F49-A616-A069EBA68428}" type="presParOf" srcId="{C9146846-7D49-324C-B7F9-DE887E7E92FC}" destId="{441899A0-F35C-E649-AA32-764B204C52BB}" srcOrd="2" destOrd="0" presId="urn:microsoft.com/office/officeart/2005/8/layout/venn1"/>
    <dgm:cxn modelId="{D94F944D-D6B3-3147-91D4-B1484C1DEFEC}" type="presParOf" srcId="{C9146846-7D49-324C-B7F9-DE887E7E92FC}" destId="{31CF78A5-7D64-A149-A5A2-3F6A4BC59692}" srcOrd="3" destOrd="0" presId="urn:microsoft.com/office/officeart/2005/8/layout/venn1"/>
    <dgm:cxn modelId="{C031A1B2-E136-174B-9FDA-D07E55AD3320}" type="presParOf" srcId="{C9146846-7D49-324C-B7F9-DE887E7E92FC}" destId="{5CD9CADF-0D6D-D74B-9711-0B813E551603}" srcOrd="4" destOrd="0" presId="urn:microsoft.com/office/officeart/2005/8/layout/venn1"/>
    <dgm:cxn modelId="{9C1CF1BE-9FFC-7747-90BF-8013702F9A54}" type="presParOf" srcId="{C9146846-7D49-324C-B7F9-DE887E7E92FC}" destId="{1898A567-DEEF-E04C-8D2A-4AC7E8FE3C79}" srcOrd="5" destOrd="0" presId="urn:microsoft.com/office/officeart/2005/8/layout/venn1"/>
    <dgm:cxn modelId="{BB2150B8-C182-9C48-B520-530723D1E5E1}" type="presParOf" srcId="{C9146846-7D49-324C-B7F9-DE887E7E92FC}" destId="{DB2732D3-0465-624D-8239-E76BA9AE4E57}" srcOrd="6" destOrd="0" presId="urn:microsoft.com/office/officeart/2005/8/layout/venn1"/>
    <dgm:cxn modelId="{C3B93AE8-3383-3E40-B75A-DC93C08DA5C4}" type="presParOf" srcId="{C9146846-7D49-324C-B7F9-DE887E7E92FC}" destId="{261915B9-89B2-664E-A48A-EA1342A8D67D}" srcOrd="7" destOrd="0" presId="urn:microsoft.com/office/officeart/2005/8/layout/venn1"/>
    <dgm:cxn modelId="{D6F81044-4A5E-B74C-88DE-DA53B5ADCDC2}" type="presParOf" srcId="{C9146846-7D49-324C-B7F9-DE887E7E92FC}" destId="{7F881A6A-F22B-074F-BEC7-8D3D0E3F89CC}" srcOrd="8" destOrd="0" presId="urn:microsoft.com/office/officeart/2005/8/layout/venn1"/>
    <dgm:cxn modelId="{1F56EADF-3815-E649-AEE2-F477A9B76932}" type="presParOf" srcId="{C9146846-7D49-324C-B7F9-DE887E7E92FC}" destId="{BEC699B8-591A-2745-AC57-3B0C5C79D41F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951339-3EF5-A845-A034-80C738A9CC8E}">
      <dsp:nvSpPr>
        <dsp:cNvPr id="0" name=""/>
        <dsp:cNvSpPr/>
      </dsp:nvSpPr>
      <dsp:spPr>
        <a:xfrm rot="16200000">
          <a:off x="627245" y="-627245"/>
          <a:ext cx="2903171" cy="4157662"/>
        </a:xfrm>
        <a:prstGeom prst="round1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CELIN at Asia Society Meetings, 2017 &amp; February 2020, New York City, NY</a:t>
          </a:r>
        </a:p>
      </dsp:txBody>
      <dsp:txXfrm rot="5400000">
        <a:off x="0" y="0"/>
        <a:ext cx="4157662" cy="2177378"/>
      </dsp:txXfrm>
    </dsp:sp>
    <dsp:sp modelId="{5E1BDC10-084C-4A46-9017-06C808DDAA03}">
      <dsp:nvSpPr>
        <dsp:cNvPr id="0" name=""/>
        <dsp:cNvSpPr/>
      </dsp:nvSpPr>
      <dsp:spPr>
        <a:xfrm>
          <a:off x="4157662" y="0"/>
          <a:ext cx="4157662" cy="2903171"/>
        </a:xfrm>
        <a:prstGeom prst="round1Rect">
          <a:avLst/>
        </a:prstGeom>
        <a:gradFill rotWithShape="0">
          <a:gsLst>
            <a:gs pos="0">
              <a:schemeClr val="accent5">
                <a:hueOff val="-4132458"/>
                <a:satOff val="6183"/>
                <a:lumOff val="-6928"/>
                <a:alphaOff val="0"/>
                <a:shade val="70000"/>
                <a:satMod val="150000"/>
              </a:schemeClr>
            </a:gs>
            <a:gs pos="34000">
              <a:schemeClr val="accent5">
                <a:hueOff val="-4132458"/>
                <a:satOff val="6183"/>
                <a:lumOff val="-6928"/>
                <a:alphaOff val="0"/>
                <a:shade val="70000"/>
                <a:satMod val="140000"/>
              </a:schemeClr>
            </a:gs>
            <a:gs pos="70000">
              <a:schemeClr val="accent5">
                <a:hueOff val="-4132458"/>
                <a:satOff val="6183"/>
                <a:lumOff val="-6928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5">
                <a:hueOff val="-4132458"/>
                <a:satOff val="6183"/>
                <a:lumOff val="-6928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Collaborating with Early Childhood Chinese Immersion Forum (ECCIF), San Francisco, CA</a:t>
          </a:r>
        </a:p>
      </dsp:txBody>
      <dsp:txXfrm>
        <a:off x="4157662" y="0"/>
        <a:ext cx="4157662" cy="2177378"/>
      </dsp:txXfrm>
    </dsp:sp>
    <dsp:sp modelId="{68F71BCD-0735-F249-A5A8-1EE677E276C3}">
      <dsp:nvSpPr>
        <dsp:cNvPr id="0" name=""/>
        <dsp:cNvSpPr/>
      </dsp:nvSpPr>
      <dsp:spPr>
        <a:xfrm rot="10800000">
          <a:off x="0" y="2903171"/>
          <a:ext cx="4157662" cy="2903171"/>
        </a:xfrm>
        <a:prstGeom prst="round1Rect">
          <a:avLst/>
        </a:prstGeom>
        <a:gradFill rotWithShape="0">
          <a:gsLst>
            <a:gs pos="0">
              <a:schemeClr val="accent5">
                <a:hueOff val="-8264916"/>
                <a:satOff val="12367"/>
                <a:lumOff val="-13855"/>
                <a:alphaOff val="0"/>
                <a:shade val="70000"/>
                <a:satMod val="150000"/>
              </a:schemeClr>
            </a:gs>
            <a:gs pos="34000">
              <a:schemeClr val="accent5">
                <a:hueOff val="-8264916"/>
                <a:satOff val="12367"/>
                <a:lumOff val="-13855"/>
                <a:alphaOff val="0"/>
                <a:shade val="70000"/>
                <a:satMod val="140000"/>
              </a:schemeClr>
            </a:gs>
            <a:gs pos="70000">
              <a:schemeClr val="accent5">
                <a:hueOff val="-8264916"/>
                <a:satOff val="12367"/>
                <a:lumOff val="-13855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5">
                <a:hueOff val="-8264916"/>
                <a:satOff val="12367"/>
                <a:lumOff val="-13855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Conducting National Surveys of Chinese Early Childhood Education</a:t>
          </a:r>
        </a:p>
      </dsp:txBody>
      <dsp:txXfrm rot="10800000">
        <a:off x="0" y="3628963"/>
        <a:ext cx="4157662" cy="2177378"/>
      </dsp:txXfrm>
    </dsp:sp>
    <dsp:sp modelId="{52603210-6872-8C46-BEC1-99C2FCA42DC9}">
      <dsp:nvSpPr>
        <dsp:cNvPr id="0" name=""/>
        <dsp:cNvSpPr/>
      </dsp:nvSpPr>
      <dsp:spPr>
        <a:xfrm rot="5400000">
          <a:off x="4784908" y="2275925"/>
          <a:ext cx="2903171" cy="4157662"/>
        </a:xfrm>
        <a:prstGeom prst="round1Rect">
          <a:avLst/>
        </a:prstGeom>
        <a:gradFill rotWithShape="0">
          <a:gsLst>
            <a:gs pos="0">
              <a:schemeClr val="accent5">
                <a:hueOff val="-12397374"/>
                <a:satOff val="18550"/>
                <a:lumOff val="-20783"/>
                <a:alphaOff val="0"/>
                <a:shade val="70000"/>
                <a:satMod val="150000"/>
              </a:schemeClr>
            </a:gs>
            <a:gs pos="34000">
              <a:schemeClr val="accent5">
                <a:hueOff val="-12397374"/>
                <a:satOff val="18550"/>
                <a:lumOff val="-20783"/>
                <a:alphaOff val="0"/>
                <a:shade val="70000"/>
                <a:satMod val="140000"/>
              </a:schemeClr>
            </a:gs>
            <a:gs pos="70000">
              <a:schemeClr val="accent5">
                <a:hueOff val="-12397374"/>
                <a:satOff val="18550"/>
                <a:lumOff val="-20783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5">
                <a:hueOff val="-12397374"/>
                <a:satOff val="18550"/>
                <a:lumOff val="-20783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Co-developing with Avant Assessment an Assessment Protocol for Early Language Learners</a:t>
          </a:r>
          <a:endParaRPr lang="en-US" sz="2000" kern="1200" dirty="0"/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 rot="-5400000">
        <a:off x="4157662" y="3628963"/>
        <a:ext cx="4157662" cy="2177378"/>
      </dsp:txXfrm>
    </dsp:sp>
    <dsp:sp modelId="{57961E51-9024-2347-9E08-1285A1B288F6}">
      <dsp:nvSpPr>
        <dsp:cNvPr id="0" name=""/>
        <dsp:cNvSpPr/>
      </dsp:nvSpPr>
      <dsp:spPr>
        <a:xfrm>
          <a:off x="2371730" y="2177378"/>
          <a:ext cx="3571864" cy="1451585"/>
        </a:xfrm>
        <a:prstGeom prst="round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1. Chinese Early Childhood Education </a:t>
          </a:r>
        </a:p>
      </dsp:txBody>
      <dsp:txXfrm>
        <a:off x="2442591" y="2248239"/>
        <a:ext cx="3430142" cy="13098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33894F-BD43-624E-A418-E2339CDBA00D}">
      <dsp:nvSpPr>
        <dsp:cNvPr id="0" name=""/>
        <dsp:cNvSpPr/>
      </dsp:nvSpPr>
      <dsp:spPr>
        <a:xfrm>
          <a:off x="3497845" y="2944"/>
          <a:ext cx="5246768" cy="6024866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The Field of Chinese Early Childhood Education 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A Report of the National Surveys of Chinese Early Childhood Teachers and Programs 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i="1" kern="1200" dirty="0"/>
            <a:t>What topics would you be interested in learning more about?</a:t>
          </a:r>
          <a:r>
            <a:rPr lang="en-US" sz="2400" b="1" i="1" kern="1200" dirty="0"/>
            <a:t> </a:t>
          </a:r>
          <a:endParaRPr lang="en-US" sz="2800" kern="1200" dirty="0"/>
        </a:p>
      </dsp:txBody>
      <dsp:txXfrm>
        <a:off x="3497845" y="756052"/>
        <a:ext cx="3279230" cy="4518650"/>
      </dsp:txXfrm>
    </dsp:sp>
    <dsp:sp modelId="{EFF02787-0D54-8149-AD91-A7BA0B91F3FD}">
      <dsp:nvSpPr>
        <dsp:cNvPr id="0" name=""/>
        <dsp:cNvSpPr/>
      </dsp:nvSpPr>
      <dsp:spPr>
        <a:xfrm>
          <a:off x="0" y="2944"/>
          <a:ext cx="3497845" cy="602486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2. CELIN Briefs in English and Chinese </a:t>
          </a:r>
        </a:p>
      </dsp:txBody>
      <dsp:txXfrm>
        <a:off x="170751" y="173695"/>
        <a:ext cx="3156343" cy="56833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E5DB62-CDC9-8540-AF88-CC3D07EE21D5}">
      <dsp:nvSpPr>
        <dsp:cNvPr id="0" name=""/>
        <dsp:cNvSpPr/>
      </dsp:nvSpPr>
      <dsp:spPr>
        <a:xfrm>
          <a:off x="3497845" y="0"/>
          <a:ext cx="5246768" cy="602486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4-5 Webinars, in planning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August-September 2020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Will announce through the newsletter and social media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i="1" kern="1200" dirty="0"/>
            <a:t>What would you like to know more about? </a:t>
          </a:r>
          <a:r>
            <a:rPr lang="en-US" sz="3200" b="1" i="1" kern="1200" dirty="0"/>
            <a:t>  </a:t>
          </a:r>
        </a:p>
      </dsp:txBody>
      <dsp:txXfrm>
        <a:off x="3497845" y="753108"/>
        <a:ext cx="3279230" cy="4518650"/>
      </dsp:txXfrm>
    </dsp:sp>
    <dsp:sp modelId="{979C907C-BC78-8E4D-BE59-F6C6660DF632}">
      <dsp:nvSpPr>
        <dsp:cNvPr id="0" name=""/>
        <dsp:cNvSpPr/>
      </dsp:nvSpPr>
      <dsp:spPr>
        <a:xfrm>
          <a:off x="0" y="0"/>
          <a:ext cx="3497845" cy="6024866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3. CELIN Webinars</a:t>
          </a:r>
        </a:p>
      </dsp:txBody>
      <dsp:txXfrm>
        <a:off x="170751" y="170751"/>
        <a:ext cx="3156343" cy="56833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AFDE92-91E5-FB4E-AE94-18FFFEEF9118}">
      <dsp:nvSpPr>
        <dsp:cNvPr id="0" name=""/>
        <dsp:cNvSpPr/>
      </dsp:nvSpPr>
      <dsp:spPr>
        <a:xfrm>
          <a:off x="3497845" y="2944"/>
          <a:ext cx="5246768" cy="6024866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Washington </a:t>
          </a:r>
          <a:r>
            <a:rPr lang="en-US" sz="2700" kern="1200" dirty="0" err="1"/>
            <a:t>Yuying</a:t>
          </a:r>
          <a:r>
            <a:rPr lang="en-US" sz="2700" kern="1200" dirty="0"/>
            <a:t>, 2019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ECCIF, 2019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Michigan State University, 2019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University of Washington, 2020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b="1" i="1" kern="1200" dirty="0"/>
            <a:t>Would you be interested in co-organizing one with CELIN? </a:t>
          </a:r>
        </a:p>
      </dsp:txBody>
      <dsp:txXfrm>
        <a:off x="3497845" y="756052"/>
        <a:ext cx="3279230" cy="4518650"/>
      </dsp:txXfrm>
    </dsp:sp>
    <dsp:sp modelId="{C143F309-7116-D14F-9A4E-F8F312FEF2E3}">
      <dsp:nvSpPr>
        <dsp:cNvPr id="0" name=""/>
        <dsp:cNvSpPr/>
      </dsp:nvSpPr>
      <dsp:spPr>
        <a:xfrm>
          <a:off x="0" y="2944"/>
          <a:ext cx="3497845" cy="602486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4000" kern="1200" dirty="0"/>
            <a:t>4. NCLC &amp; Regional CELIN Forums</a:t>
          </a:r>
        </a:p>
      </dsp:txBody>
      <dsp:txXfrm>
        <a:off x="170751" y="173695"/>
        <a:ext cx="3156343" cy="56833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EFAA8C-1EDA-B949-B001-61E9D0419D8A}">
      <dsp:nvSpPr>
        <dsp:cNvPr id="0" name=""/>
        <dsp:cNvSpPr/>
      </dsp:nvSpPr>
      <dsp:spPr>
        <a:xfrm>
          <a:off x="3725495" y="1593275"/>
          <a:ext cx="1956654" cy="1956654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5">
                <a:alpha val="50000"/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5">
                <a:alpha val="50000"/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F3B724D-4077-5D44-81A2-9912E00F746A}">
      <dsp:nvSpPr>
        <dsp:cNvPr id="0" name=""/>
        <dsp:cNvSpPr/>
      </dsp:nvSpPr>
      <dsp:spPr>
        <a:xfrm>
          <a:off x="2831406" y="193266"/>
          <a:ext cx="3716007" cy="131375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1. Chinese Early Childhood Education</a:t>
          </a:r>
        </a:p>
      </dsp:txBody>
      <dsp:txXfrm>
        <a:off x="2831406" y="193266"/>
        <a:ext cx="3716007" cy="1313753"/>
      </dsp:txXfrm>
    </dsp:sp>
    <dsp:sp modelId="{441899A0-F35C-E649-AA32-764B204C52BB}">
      <dsp:nvSpPr>
        <dsp:cNvPr id="0" name=""/>
        <dsp:cNvSpPr/>
      </dsp:nvSpPr>
      <dsp:spPr>
        <a:xfrm>
          <a:off x="4469807" y="2133871"/>
          <a:ext cx="1956654" cy="1956654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3099343"/>
                <a:satOff val="4637"/>
                <a:lumOff val="-5196"/>
                <a:alphaOff val="0"/>
                <a:shade val="70000"/>
                <a:satMod val="150000"/>
              </a:schemeClr>
            </a:gs>
            <a:gs pos="34000">
              <a:schemeClr val="accent5">
                <a:alpha val="50000"/>
                <a:hueOff val="-3099343"/>
                <a:satOff val="4637"/>
                <a:lumOff val="-5196"/>
                <a:alphaOff val="0"/>
                <a:shade val="70000"/>
                <a:satMod val="140000"/>
              </a:schemeClr>
            </a:gs>
            <a:gs pos="70000">
              <a:schemeClr val="accent5">
                <a:alpha val="50000"/>
                <a:hueOff val="-3099343"/>
                <a:satOff val="4637"/>
                <a:lumOff val="-5196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5">
                <a:alpha val="50000"/>
                <a:hueOff val="-3099343"/>
                <a:satOff val="4637"/>
                <a:lumOff val="-5196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1CF78A5-7D64-A149-A5A2-3F6A4BC59692}">
      <dsp:nvSpPr>
        <dsp:cNvPr id="0" name=""/>
        <dsp:cNvSpPr/>
      </dsp:nvSpPr>
      <dsp:spPr>
        <a:xfrm>
          <a:off x="6214694" y="1733037"/>
          <a:ext cx="2769954" cy="142556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2. More Bilingual CELIN Briefs</a:t>
          </a:r>
        </a:p>
      </dsp:txBody>
      <dsp:txXfrm>
        <a:off x="6214694" y="1733037"/>
        <a:ext cx="2769954" cy="1425562"/>
      </dsp:txXfrm>
    </dsp:sp>
    <dsp:sp modelId="{5CD9CADF-0D6D-D74B-9711-0B813E551603}">
      <dsp:nvSpPr>
        <dsp:cNvPr id="0" name=""/>
        <dsp:cNvSpPr/>
      </dsp:nvSpPr>
      <dsp:spPr>
        <a:xfrm>
          <a:off x="4185700" y="3009334"/>
          <a:ext cx="1956654" cy="1956654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6198687"/>
                <a:satOff val="9275"/>
                <a:lumOff val="-10392"/>
                <a:alphaOff val="0"/>
                <a:shade val="70000"/>
                <a:satMod val="150000"/>
              </a:schemeClr>
            </a:gs>
            <a:gs pos="34000">
              <a:schemeClr val="accent5">
                <a:alpha val="50000"/>
                <a:hueOff val="-6198687"/>
                <a:satOff val="9275"/>
                <a:lumOff val="-10392"/>
                <a:alphaOff val="0"/>
                <a:shade val="70000"/>
                <a:satMod val="140000"/>
              </a:schemeClr>
            </a:gs>
            <a:gs pos="70000">
              <a:schemeClr val="accent5">
                <a:alpha val="50000"/>
                <a:hueOff val="-6198687"/>
                <a:satOff val="9275"/>
                <a:lumOff val="-10392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5">
                <a:alpha val="50000"/>
                <a:hueOff val="-6198687"/>
                <a:satOff val="9275"/>
                <a:lumOff val="-10392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898A567-DEEF-E04C-8D2A-4AC7E8FE3C79}">
      <dsp:nvSpPr>
        <dsp:cNvPr id="0" name=""/>
        <dsp:cNvSpPr/>
      </dsp:nvSpPr>
      <dsp:spPr>
        <a:xfrm>
          <a:off x="5791265" y="3953682"/>
          <a:ext cx="2990682" cy="142556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3. CELIN Webinars</a:t>
          </a:r>
        </a:p>
      </dsp:txBody>
      <dsp:txXfrm>
        <a:off x="5791265" y="3953682"/>
        <a:ext cx="2990682" cy="1425562"/>
      </dsp:txXfrm>
    </dsp:sp>
    <dsp:sp modelId="{DB2732D3-0465-624D-8239-E76BA9AE4E57}">
      <dsp:nvSpPr>
        <dsp:cNvPr id="0" name=""/>
        <dsp:cNvSpPr/>
      </dsp:nvSpPr>
      <dsp:spPr>
        <a:xfrm>
          <a:off x="3265290" y="3009334"/>
          <a:ext cx="1956654" cy="1956654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9298030"/>
                <a:satOff val="13912"/>
                <a:lumOff val="-15587"/>
                <a:alphaOff val="0"/>
                <a:shade val="70000"/>
                <a:satMod val="150000"/>
              </a:schemeClr>
            </a:gs>
            <a:gs pos="34000">
              <a:schemeClr val="accent5">
                <a:alpha val="50000"/>
                <a:hueOff val="-9298030"/>
                <a:satOff val="13912"/>
                <a:lumOff val="-15587"/>
                <a:alphaOff val="0"/>
                <a:shade val="70000"/>
                <a:satMod val="140000"/>
              </a:schemeClr>
            </a:gs>
            <a:gs pos="70000">
              <a:schemeClr val="accent5">
                <a:alpha val="50000"/>
                <a:hueOff val="-9298030"/>
                <a:satOff val="13912"/>
                <a:lumOff val="-15587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5">
                <a:alpha val="50000"/>
                <a:hueOff val="-9298030"/>
                <a:satOff val="13912"/>
                <a:lumOff val="-15587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61915B9-89B2-664E-A48A-EA1342A8D67D}">
      <dsp:nvSpPr>
        <dsp:cNvPr id="0" name=""/>
        <dsp:cNvSpPr/>
      </dsp:nvSpPr>
      <dsp:spPr>
        <a:xfrm>
          <a:off x="282457" y="3848076"/>
          <a:ext cx="3058302" cy="142556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4</a:t>
          </a:r>
          <a:r>
            <a:rPr lang="en-US" sz="2800" kern="1200" dirty="0"/>
            <a:t>. NCLC &amp; Regional CELIN Forums</a:t>
          </a:r>
        </a:p>
      </dsp:txBody>
      <dsp:txXfrm>
        <a:off x="282457" y="3848076"/>
        <a:ext cx="3058302" cy="1425562"/>
      </dsp:txXfrm>
    </dsp:sp>
    <dsp:sp modelId="{7F881A6A-F22B-074F-BEC7-8D3D0E3F89CC}">
      <dsp:nvSpPr>
        <dsp:cNvPr id="0" name=""/>
        <dsp:cNvSpPr/>
      </dsp:nvSpPr>
      <dsp:spPr>
        <a:xfrm>
          <a:off x="2981184" y="2133871"/>
          <a:ext cx="1956654" cy="1956654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12397374"/>
                <a:satOff val="18550"/>
                <a:lumOff val="-20783"/>
                <a:alphaOff val="0"/>
                <a:shade val="70000"/>
                <a:satMod val="150000"/>
              </a:schemeClr>
            </a:gs>
            <a:gs pos="34000">
              <a:schemeClr val="accent5">
                <a:alpha val="50000"/>
                <a:hueOff val="-12397374"/>
                <a:satOff val="18550"/>
                <a:lumOff val="-20783"/>
                <a:alphaOff val="0"/>
                <a:shade val="70000"/>
                <a:satMod val="140000"/>
              </a:schemeClr>
            </a:gs>
            <a:gs pos="70000">
              <a:schemeClr val="accent5">
                <a:alpha val="50000"/>
                <a:hueOff val="-12397374"/>
                <a:satOff val="18550"/>
                <a:lumOff val="-20783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5">
                <a:alpha val="50000"/>
                <a:hueOff val="-12397374"/>
                <a:satOff val="18550"/>
                <a:lumOff val="-20783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EC699B8-591A-2745-AC57-3B0C5C79D41F}">
      <dsp:nvSpPr>
        <dsp:cNvPr id="0" name=""/>
        <dsp:cNvSpPr/>
      </dsp:nvSpPr>
      <dsp:spPr>
        <a:xfrm>
          <a:off x="0" y="1645037"/>
          <a:ext cx="3525846" cy="142556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5. Continue Resource Building and Sharing </a:t>
          </a:r>
        </a:p>
      </dsp:txBody>
      <dsp:txXfrm>
        <a:off x="0" y="1645037"/>
        <a:ext cx="3525846" cy="14255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7C5031-A69E-8443-9096-22523B8ACDF5}" type="datetimeFigureOut">
              <a:rPr kumimoji="1" lang="zh-CN" altLang="en-US" smtClean="0"/>
              <a:t>2020/6/22</a:t>
            </a:fld>
            <a:endParaRPr kumimoji="1"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zh-CN"/>
              <a:t>Click to edit Master text styles</a:t>
            </a:r>
          </a:p>
          <a:p>
            <a:pPr lvl="1"/>
            <a:r>
              <a:rPr kumimoji="1" lang="en-US" altLang="zh-CN"/>
              <a:t>Second level</a:t>
            </a:r>
          </a:p>
          <a:p>
            <a:pPr lvl="2"/>
            <a:r>
              <a:rPr kumimoji="1" lang="en-US" altLang="zh-CN"/>
              <a:t>Third level</a:t>
            </a:r>
          </a:p>
          <a:p>
            <a:pPr lvl="3"/>
            <a:r>
              <a:rPr kumimoji="1" lang="en-US" altLang="zh-CN"/>
              <a:t>Fourth level</a:t>
            </a:r>
          </a:p>
          <a:p>
            <a:pPr lvl="4"/>
            <a:r>
              <a:rPr kumimoji="1" lang="en-US" altLang="zh-CN"/>
              <a:t>Fifth level</a:t>
            </a:r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66AEA-4C87-034F-A6E6-D1A7E8A729C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83524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siasociety.org/china-learning-initiatives/conference-presentations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siasociety.org/china-learning-initiatives/resources-parents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siasociety.org/china-learning-initiatives/resources-parents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siasociety.org/china-learning-initiatives/resources-parents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siasociety.org/china-learning-initiatives/books-and-articles-about-early-language-and-immersion-educatio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Shuhan - 5 minutes - CELIN staff, mission, </a:t>
            </a:r>
          </a:p>
          <a:p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6AEA-4C87-034F-A6E6-D1A7E8A729CA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478432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25EC5-BEF0-7942-A092-D5F70163758C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453887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25EC5-BEF0-7942-A092-D5F70163758C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82518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1" baseline="0" dirty="0"/>
          </a:p>
          <a:p>
            <a:r>
              <a:rPr lang="en-US" dirty="0">
                <a:hlinkClick r:id="rId3"/>
              </a:rPr>
              <a:t>https://asiasociety.org/china-learning-initiatives/conference-presentations</a:t>
            </a:r>
            <a:endParaRPr lang="en-US" dirty="0"/>
          </a:p>
          <a:p>
            <a:endParaRPr lang="en-US" b="1" baseline="0" dirty="0"/>
          </a:p>
          <a:p>
            <a:endParaRPr lang="en-US" b="1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	</a:t>
            </a:r>
          </a:p>
          <a:p>
            <a:r>
              <a:rPr lang="en-US" baseline="0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25EC5-BEF0-7942-A092-D5F70163758C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427944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  <a:p>
            <a:r>
              <a:rPr lang="en-US" dirty="0">
                <a:hlinkClick r:id="rId3"/>
              </a:rPr>
              <a:t>https://asiasociety.org/china-learning-initiatives/resources-parents</a:t>
            </a:r>
            <a:endParaRPr lang="en-US" b="1" baseline="0" dirty="0"/>
          </a:p>
          <a:p>
            <a:endParaRPr lang="en-US" b="1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	</a:t>
            </a:r>
          </a:p>
          <a:p>
            <a:r>
              <a:rPr lang="en-US" baseline="0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25EC5-BEF0-7942-A092-D5F70163758C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48591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  <a:p>
            <a:r>
              <a:rPr lang="en-US" dirty="0">
                <a:hlinkClick r:id="rId3"/>
              </a:rPr>
              <a:t>https://asiasociety.org/china-learning-initiatives/resources-parents</a:t>
            </a:r>
            <a:endParaRPr lang="en-US" b="1" baseline="0" dirty="0"/>
          </a:p>
          <a:p>
            <a:endParaRPr lang="en-US" b="1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	</a:t>
            </a:r>
          </a:p>
          <a:p>
            <a:r>
              <a:rPr lang="en-US" baseline="0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25EC5-BEF0-7942-A092-D5F70163758C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81455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  <a:p>
            <a:r>
              <a:rPr lang="en-US" dirty="0">
                <a:hlinkClick r:id="rId3"/>
              </a:rPr>
              <a:t>https://asiasociety.org/china-learning-initiatives/resources-parents</a:t>
            </a:r>
            <a:endParaRPr lang="en-US" b="1" baseline="0" dirty="0"/>
          </a:p>
          <a:p>
            <a:endParaRPr lang="en-US" b="1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	</a:t>
            </a:r>
          </a:p>
          <a:p>
            <a:r>
              <a:rPr lang="en-US" baseline="0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25EC5-BEF0-7942-A092-D5F70163758C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846440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  <a:p>
            <a:endParaRPr kumimoji="1" lang="zh-CN" alt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25EC5-BEF0-7942-A092-D5F70163758C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01442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b="0" dirty="0"/>
          </a:p>
          <a:p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25EC5-BEF0-7942-A092-D5F70163758C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98330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b="0" dirty="0"/>
          </a:p>
          <a:p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25EC5-BEF0-7942-A092-D5F70163758C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99003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b="1" baseline="0" dirty="0"/>
          </a:p>
          <a:p>
            <a:endParaRPr kumimoji="1" lang="en-US" altLang="zh-CN" b="0" dirty="0"/>
          </a:p>
          <a:p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25EC5-BEF0-7942-A092-D5F70163758C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33093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593725"/>
            <a:ext cx="4492625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Shuhan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25EC5-BEF0-7942-A092-D5F70163758C}" type="slidenum">
              <a:rPr kumimoji="1" lang="zh-CN" altLang="en-US" smtClean="0"/>
              <a:t>2</a:t>
            </a:fld>
            <a:endParaRPr kumimoji="1"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879600" y="4487333"/>
            <a:ext cx="21815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Resources – Joy</a:t>
            </a:r>
          </a:p>
          <a:p>
            <a:r>
              <a:rPr kumimoji="1" lang="en-US" altLang="zh-CN" dirty="0"/>
              <a:t>20 minutes 3:50-4:10 </a:t>
            </a:r>
            <a:endParaRPr kumimoji="1" lang="zh-CN" altLang="en-US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209091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b="1" baseline="0" dirty="0"/>
          </a:p>
          <a:p>
            <a:endParaRPr kumimoji="1" lang="en-US" altLang="zh-CN" b="0" dirty="0"/>
          </a:p>
          <a:p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25EC5-BEF0-7942-A092-D5F70163758C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952878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b="1" baseline="0" dirty="0"/>
          </a:p>
          <a:p>
            <a:endParaRPr kumimoji="1" lang="en-US" altLang="zh-CN" b="1" baseline="0" dirty="0"/>
          </a:p>
          <a:p>
            <a:endParaRPr kumimoji="1" lang="en-US" altLang="zh-CN" b="0" dirty="0"/>
          </a:p>
          <a:p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25EC5-BEF0-7942-A092-D5F70163758C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529985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25EC5-BEF0-7942-A092-D5F70163758C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180045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25EC5-BEF0-7942-A092-D5F70163758C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58947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25EC5-BEF0-7942-A092-D5F70163758C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385957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25EC5-BEF0-7942-A092-D5F70163758C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591387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25EC5-BEF0-7942-A092-D5F70163758C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20053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25EC5-BEF0-7942-A092-D5F70163758C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546850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After this, Joy invites Ting to present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66AEA-4C87-034F-A6E6-D1A7E8A729CA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23555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baseline="0" dirty="0"/>
              <a:t>Use this</a:t>
            </a:r>
          </a:p>
          <a:p>
            <a:r>
              <a:rPr lang="en-US" b="0" baseline="0" dirty="0"/>
              <a:t>Ting – 10 minutes</a:t>
            </a:r>
          </a:p>
          <a:p>
            <a:endParaRPr lang="en-US" b="0" baseline="0" dirty="0"/>
          </a:p>
          <a:p>
            <a:endParaRPr lang="en-US" b="1" baseline="0" dirty="0"/>
          </a:p>
          <a:p>
            <a:endParaRPr lang="en-US" b="1" baseline="0" dirty="0"/>
          </a:p>
          <a:p>
            <a:r>
              <a:rPr lang="en-US" b="1" baseline="0" dirty="0"/>
              <a:t>Directory of Student Programs </a:t>
            </a:r>
          </a:p>
          <a:p>
            <a:r>
              <a:rPr lang="en-US" baseline="0" dirty="0"/>
              <a:t>Please make sure that your program, and programs you know about, are included in the student program directory. You can also learn about other programs across</a:t>
            </a:r>
            <a:r>
              <a:rPr lang="en-US" dirty="0"/>
              <a:t> the country here.</a:t>
            </a:r>
          </a:p>
          <a:p>
            <a:endParaRPr lang="en-US" baseline="0" dirty="0"/>
          </a:p>
          <a:p>
            <a:r>
              <a:rPr lang="en-US" b="1" baseline="0" dirty="0"/>
              <a:t>Directory of Teacher Programs </a:t>
            </a:r>
          </a:p>
          <a:p>
            <a:r>
              <a:rPr lang="en-US" baseline="0" dirty="0"/>
              <a:t>Please make sure that teacher programs you know about are included in the teacher program directory. You can also learn about other programs across</a:t>
            </a:r>
            <a:r>
              <a:rPr lang="en-US" dirty="0"/>
              <a:t> the country here.</a:t>
            </a:r>
            <a:endParaRPr lang="en-US" b="1" baseline="0" dirty="0"/>
          </a:p>
          <a:p>
            <a:endParaRPr lang="en-US" b="1" baseline="0" dirty="0"/>
          </a:p>
          <a:p>
            <a:r>
              <a:rPr lang="en-US" sz="1200" b="0" i="0" dirty="0"/>
              <a:t>Ting, please find the CELIN email that AS gave us. </a:t>
            </a: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66AEA-4C87-034F-A6E6-D1A7E8A729CA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79094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66AEA-4C87-034F-A6E6-D1A7E8A729CA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586231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/>
              <a:t>Ting, can you break it down to PK-G5, 6-8 or 6-12? </a:t>
            </a:r>
          </a:p>
          <a:p>
            <a:r>
              <a:rPr lang="en-US" sz="1200" b="0" i="0" dirty="0"/>
              <a:t>How many immersions? People will ask those questions. </a:t>
            </a: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66AEA-4C87-034F-A6E6-D1A7E8A729CA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926721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66AEA-4C87-034F-A6E6-D1A7E8A729CA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318231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/>
              <a:t>Shuhan </a:t>
            </a: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66AEA-4C87-034F-A6E6-D1A7E8A729CA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868496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/>
              <a:t>After this slide, Ting invites Shuhan to continue.</a:t>
            </a: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66AEA-4C87-034F-A6E6-D1A7E8A729CA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973455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66AEA-4C87-034F-A6E6-D1A7E8A729CA}" type="slidenum">
              <a:rPr kumimoji="1" lang="zh-CN" altLang="en-US" smtClean="0"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31361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Shuhan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66AEA-4C87-034F-A6E6-D1A7E8A729CA}" type="slidenum">
              <a:rPr kumimoji="1" lang="zh-CN" altLang="en-US" smtClean="0"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507909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66AEA-4C87-034F-A6E6-D1A7E8A729CA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273259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66AEA-4C87-034F-A6E6-D1A7E8A729CA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50219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66AEA-4C87-034F-A6E6-D1A7E8A729CA}" type="slidenum">
              <a:rPr kumimoji="1" lang="zh-CN" altLang="en-US" smtClean="0"/>
              <a:t>39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752612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Forums: NCLC Forums, Washington </a:t>
            </a:r>
            <a:r>
              <a:rPr lang="en-US" dirty="0" err="1"/>
              <a:t>Yuying</a:t>
            </a:r>
            <a:r>
              <a:rPr lang="en-US" dirty="0"/>
              <a:t>-CELIN Forum,  Michigan State University-CELIN, University of Washington and CELIN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66AEA-4C87-034F-A6E6-D1A7E8A729CA}" type="slidenum">
              <a:rPr kumimoji="1" lang="zh-CN" altLang="en-US" smtClean="0"/>
              <a:t>40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70527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Shuhan</a:t>
            </a:r>
          </a:p>
          <a:p>
            <a:endParaRPr lang="en-US" dirty="0"/>
          </a:p>
          <a:p>
            <a:r>
              <a:rPr lang="en-US" dirty="0"/>
              <a:t>Invite Joy to speak for the next set of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66AEA-4C87-034F-A6E6-D1A7E8A729CA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908355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Forums: NCLC Forums, Washington </a:t>
            </a:r>
            <a:r>
              <a:rPr lang="en-US" dirty="0" err="1"/>
              <a:t>Yuying</a:t>
            </a:r>
            <a:r>
              <a:rPr lang="en-US" dirty="0"/>
              <a:t>-CELIN Forum,  Michigan State University-CELIN, University of Washington and CELIN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66AEA-4C87-034F-A6E6-D1A7E8A729CA}" type="slidenum">
              <a:rPr kumimoji="1" lang="zh-CN" altLang="en-US" smtClean="0"/>
              <a:t>41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658687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/>
              <a:t>Shuhan </a:t>
            </a: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66AEA-4C87-034F-A6E6-D1A7E8A729CA}" type="slidenum">
              <a:rPr kumimoji="1" lang="zh-CN" altLang="en-US" smtClean="0"/>
              <a:t>42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51741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Shuhan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66AEA-4C87-034F-A6E6-D1A7E8A729CA}" type="slidenum">
              <a:rPr kumimoji="1" lang="zh-CN" altLang="en-US" smtClean="0"/>
              <a:t>43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79291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baseline="0" dirty="0"/>
              <a:t>Joy – 15 minutes – CELIN web pages</a:t>
            </a:r>
          </a:p>
          <a:p>
            <a:endParaRPr lang="en-US" b="0" baseline="0" dirty="0"/>
          </a:p>
          <a:p>
            <a:endParaRPr lang="en-US" b="0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25EC5-BEF0-7942-A092-D5F70163758C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53907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701675"/>
            <a:ext cx="4683125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  <a:p>
            <a:endParaRPr lang="en-US" b="0" baseline="0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25EC5-BEF0-7942-A092-D5F70163758C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96265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baseline="0" dirty="0"/>
              <a:t> </a:t>
            </a:r>
          </a:p>
          <a:p>
            <a:endParaRPr lang="en-US" baseline="0" dirty="0"/>
          </a:p>
          <a:p>
            <a:endParaRPr lang="en-US" b="1" baseline="0" dirty="0"/>
          </a:p>
          <a:p>
            <a:endParaRPr lang="en-US" b="1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	</a:t>
            </a:r>
          </a:p>
          <a:p>
            <a:r>
              <a:rPr lang="en-US" baseline="0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25EC5-BEF0-7942-A092-D5F70163758C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33840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1" baseline="0" dirty="0"/>
          </a:p>
          <a:p>
            <a:r>
              <a:rPr lang="en-US" dirty="0">
                <a:hlinkClick r:id="rId3"/>
              </a:rPr>
              <a:t>https://asiasociety.org/china-learning-initiatives/books-and-articles-about-early-language-and-immersion-education</a:t>
            </a:r>
            <a:endParaRPr lang="en-US" b="1" baseline="0" dirty="0"/>
          </a:p>
          <a:p>
            <a:endParaRPr lang="en-US" b="1" baseline="0" dirty="0"/>
          </a:p>
          <a:p>
            <a:endParaRPr lang="en-US" b="1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	</a:t>
            </a:r>
          </a:p>
          <a:p>
            <a:r>
              <a:rPr lang="en-US" baseline="0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25EC5-BEF0-7942-A092-D5F70163758C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68008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1" baseline="0" dirty="0"/>
          </a:p>
          <a:p>
            <a:endParaRPr lang="en-US" b="1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	</a:t>
            </a:r>
          </a:p>
          <a:p>
            <a:r>
              <a:rPr lang="en-US" baseline="0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25EC5-BEF0-7942-A092-D5F70163758C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77414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23C6-0C87-D84B-89D5-07051F7E0233}" type="datetimeFigureOut">
              <a:rPr kumimoji="1" lang="zh-CN" altLang="en-US" smtClean="0"/>
              <a:t>2020/6/22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23C6-0C87-D84B-89D5-07051F7E0233}" type="datetimeFigureOut">
              <a:rPr kumimoji="1" lang="zh-CN" altLang="en-US" smtClean="0"/>
              <a:t>2020/6/22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86EB3-6682-1440-9CF6-D32C4CED3D3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23C6-0C87-D84B-89D5-07051F7E0233}" type="datetimeFigureOut">
              <a:rPr kumimoji="1" lang="zh-CN" altLang="en-US" smtClean="0"/>
              <a:t>2020/6/22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86EB3-6682-1440-9CF6-D32C4CED3D3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23C6-0C87-D84B-89D5-07051F7E0233}" type="datetimeFigureOut">
              <a:rPr kumimoji="1" lang="zh-CN" altLang="en-US" smtClean="0"/>
              <a:t>2020/6/22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86EB3-6682-1440-9CF6-D32C4CED3D3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23C6-0C87-D84B-89D5-07051F7E0233}" type="datetimeFigureOut">
              <a:rPr kumimoji="1" lang="zh-CN" altLang="en-US" smtClean="0"/>
              <a:t>2020/6/22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86EB3-6682-1440-9CF6-D32C4CED3D35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23C6-0C87-D84B-89D5-07051F7E0233}" type="datetimeFigureOut">
              <a:rPr kumimoji="1" lang="zh-CN" altLang="en-US" smtClean="0"/>
              <a:t>2020/6/22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86EB3-6682-1440-9CF6-D32C4CED3D3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23C6-0C87-D84B-89D5-07051F7E0233}" type="datetimeFigureOut">
              <a:rPr kumimoji="1" lang="zh-CN" altLang="en-US" smtClean="0"/>
              <a:t>2020/6/22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86EB3-6682-1440-9CF6-D32C4CED3D35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23C6-0C87-D84B-89D5-07051F7E0233}" type="datetimeFigureOut">
              <a:rPr kumimoji="1" lang="zh-CN" altLang="en-US" smtClean="0"/>
              <a:t>2020/6/22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86EB3-6682-1440-9CF6-D32C4CED3D3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23C6-0C87-D84B-89D5-07051F7E0233}" type="datetimeFigureOut">
              <a:rPr kumimoji="1" lang="zh-CN" altLang="en-US" smtClean="0"/>
              <a:t>2020/6/22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86EB3-6682-1440-9CF6-D32C4CED3D3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23C6-0C87-D84B-89D5-07051F7E0233}" type="datetimeFigureOut">
              <a:rPr kumimoji="1" lang="zh-CN" altLang="en-US" smtClean="0"/>
              <a:t>2020/6/22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23C6-0C87-D84B-89D5-07051F7E0233}" type="datetimeFigureOut">
              <a:rPr kumimoji="1" lang="zh-CN" altLang="en-US" smtClean="0"/>
              <a:t>2020/6/22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86EB3-6682-1440-9CF6-D32C4CED3D3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41923C6-0C87-D84B-89D5-07051F7E0233}" type="datetimeFigureOut">
              <a:rPr kumimoji="1" lang="zh-CN" altLang="en-US" smtClean="0"/>
              <a:t>2020/6/22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98586EB3-6682-1440-9CF6-D32C4CED3D3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miparentscouncil.org/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siasociety.org/education/world-languages/american-schools/chinese-language" TargetMode="External"/><Relationship Id="rId5" Type="http://schemas.openxmlformats.org/officeDocument/2006/relationships/hyperlink" Target="http://paassc.com/" TargetMode="External"/><Relationship Id="rId4" Type="http://schemas.openxmlformats.org/officeDocument/2006/relationships/hyperlink" Target="http://chineseimmersionschools.com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asiasociety.org/china-learning-initiatives/program-profiles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asiasociety.org/china-learning-initiatives/program-profiles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siasociety.org/china-learning-initiatives/confucius-institute-arizona-state-university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siasociety.org/china-learning-initiatives/caesar-rodney-school-district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asiasociety.org/china-learning-initiatives/chinese-early-language-and-immersion-network" TargetMode="External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siasociety.org/china-learning-initiatives/chicago-public-schools-chinese-world-language-progra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siasociety.org/china-learning-initiatives/delaware-chinese-immersion-programs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shuhancw@gmail.com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asiasociety.org/CELIN" TargetMode="External"/><Relationship Id="rId4" Type="http://schemas.openxmlformats.org/officeDocument/2006/relationships/hyperlink" Target="mailto:joy@peytons.u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siasociety.org/sites/default/files/inline-files/2018-celin-key-features-effective-chinese-language-programs-celin-checklist.pdf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tiff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siasociety.org/china-learning-initiatives/directory-programs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celin@asiasociety.org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dj7Iz15PEPDbFadrgwcyO0DkVOCEdJ0OnPzd8w9aKVYh7WuA/viewform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docs.google.com/forms/d/e/1FAIpQLSffNmWE3m-tLAUPs34kpDA1vRn3A8c6JiXETwFN96MZpqq1LQ/viewform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asiasociety.org/china-learning-initiatives/chinese-early-language-and-immersion-network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mailto:celin@asiasociety.org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shuhancw@gmail.com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elin@asiasociety.org" TargetMode="External"/><Relationship Id="rId5" Type="http://schemas.openxmlformats.org/officeDocument/2006/relationships/hyperlink" Target="mailto:ting.celin@gmail.com" TargetMode="External"/><Relationship Id="rId4" Type="http://schemas.openxmlformats.org/officeDocument/2006/relationships/hyperlink" Target="mailto:joy@peytons.u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8103358" cy="1927225"/>
          </a:xfrm>
        </p:spPr>
        <p:txBody>
          <a:bodyPr/>
          <a:lstStyle/>
          <a:p>
            <a:pPr algn="ctr"/>
            <a:r>
              <a:rPr lang="en-US" sz="4000" dirty="0"/>
              <a:t>Connections and resources for teachers, programs, and parents 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475892"/>
            <a:ext cx="7848600" cy="3382107"/>
          </a:xfrm>
        </p:spPr>
        <p:txBody>
          <a:bodyPr>
            <a:normAutofit fontScale="40000" lnSpcReduction="2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altLang="zh-CN" sz="7000" dirty="0">
                <a:solidFill>
                  <a:schemeClr val="tx2"/>
                </a:solidFill>
              </a:rPr>
              <a:t>Shuhan C. Wang, PhD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altLang="zh-CN" sz="7000" dirty="0">
                <a:solidFill>
                  <a:schemeClr val="tx2"/>
                </a:solidFill>
              </a:rPr>
              <a:t>Joy Kreeft Peyton, PhD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altLang="zh-CN" sz="7000" dirty="0">
                <a:solidFill>
                  <a:schemeClr val="tx2"/>
                </a:solidFill>
              </a:rPr>
              <a:t>Ting Shen, PhD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altLang="zh-CN" sz="7000" dirty="0">
                <a:solidFill>
                  <a:schemeClr val="tx2"/>
                </a:solidFill>
              </a:rPr>
              <a:t>CELIN at Asia Society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en-US" altLang="zh-CN" sz="7000" dirty="0">
              <a:solidFill>
                <a:schemeClr val="tx2"/>
              </a:solidFill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altLang="zh-CN" sz="7000" dirty="0">
                <a:solidFill>
                  <a:schemeClr val="tx2"/>
                </a:solidFill>
              </a:rPr>
              <a:t>NCLC 2020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altLang="zh-CN" sz="7000" dirty="0">
                <a:solidFill>
                  <a:schemeClr val="tx2"/>
                </a:solidFill>
              </a:rPr>
              <a:t>June 25, 2020 </a:t>
            </a:r>
          </a:p>
          <a:p>
            <a:pPr algn="ctr"/>
            <a:r>
              <a:rPr lang="en-US" altLang="zh-CN" sz="2600" b="1" dirty="0"/>
              <a:t> </a:t>
            </a:r>
            <a:endParaRPr lang="en-US" altLang="zh-CN" sz="2600" dirty="0"/>
          </a:p>
          <a:p>
            <a:endParaRPr kumimoji="1" lang="zh-CN" alt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86F6175-83CB-1444-B647-4208C3EC213B}"/>
              </a:ext>
            </a:extLst>
          </p:cNvPr>
          <p:cNvGrpSpPr/>
          <p:nvPr/>
        </p:nvGrpSpPr>
        <p:grpSpPr>
          <a:xfrm>
            <a:off x="0" y="0"/>
            <a:ext cx="9144000" cy="1028700"/>
            <a:chOff x="254000" y="-173736"/>
            <a:chExt cx="12192000" cy="1042415"/>
          </a:xfrm>
        </p:grpSpPr>
        <p:pic>
          <p:nvPicPr>
            <p:cNvPr id="5" name="Picture 4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251B8D34-CE5A-184D-ADCE-90A82BC3F4DD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" y="-173736"/>
              <a:ext cx="12192000" cy="1042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0E843AA6-7334-5C40-A084-3CAD3E1FB966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74" r="39000" b="64035"/>
            <a:stretch/>
          </p:blipFill>
          <p:spPr bwMode="auto">
            <a:xfrm>
              <a:off x="4826000" y="173736"/>
              <a:ext cx="2819400" cy="37490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35757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39233" y="2836985"/>
            <a:ext cx="8013700" cy="521469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kumimoji="1" lang="en-US" altLang="zh-CN" dirty="0">
              <a:solidFill>
                <a:schemeClr val="tx2"/>
              </a:solidFill>
            </a:endParaRPr>
          </a:p>
          <a:p>
            <a:endParaRPr kumimoji="1" lang="zh-CN" altLang="en-US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4311" y="1261454"/>
            <a:ext cx="877739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/>
              <a:t>Assessing the Proficiency of Young Chinese Language Learners/</a:t>
            </a:r>
          </a:p>
          <a:p>
            <a:pPr algn="ctr"/>
            <a:r>
              <a:rPr lang="en-US" altLang="zh-CN" sz="4000" b="1" dirty="0"/>
              <a:t>Resources for Educators</a:t>
            </a:r>
            <a:br>
              <a:rPr lang="en-US" altLang="zh-CN" sz="4000" b="1" dirty="0"/>
            </a:br>
            <a:endParaRPr lang="en-US" dirty="0"/>
          </a:p>
          <a:p>
            <a:endParaRPr lang="en-US" altLang="zh-CN" sz="4000" dirty="0"/>
          </a:p>
          <a:p>
            <a:pPr algn="ctr"/>
            <a:endParaRPr lang="en-US" altLang="zh-CN" sz="3200" dirty="0"/>
          </a:p>
          <a:p>
            <a:pPr algn="ctr"/>
            <a:endParaRPr lang="en-US" altLang="zh-CN" sz="3200" dirty="0"/>
          </a:p>
        </p:txBody>
      </p:sp>
      <p:pic>
        <p:nvPicPr>
          <p:cNvPr id="6" name="Picture 5" descr="Macintosh HD:Users:graphics:Box Sync:Graphics Projects for Intern:Education CELIN Brief 2:work from this (CELIN Brief) :CELIN briefheader finalize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74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7D3312F0-B37C-4339-9FF3-BF0CCBC12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909" y="3429000"/>
            <a:ext cx="4368176" cy="3120962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96AF87EC-5775-4005-82B6-E1AD2EDF3B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87160"/>
            <a:ext cx="4867557" cy="248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31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39233" y="2836985"/>
            <a:ext cx="8013700" cy="521469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kumimoji="1" lang="en-US" altLang="zh-CN" dirty="0">
              <a:solidFill>
                <a:schemeClr val="tx2"/>
              </a:solidFill>
            </a:endParaRPr>
          </a:p>
          <a:p>
            <a:endParaRPr kumimoji="1" lang="zh-CN" altLang="en-US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006" y="1139534"/>
            <a:ext cx="877739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/>
              <a:t>Assessments Used in Schools/</a:t>
            </a:r>
            <a:endParaRPr lang="en-US" sz="4000" dirty="0"/>
          </a:p>
          <a:p>
            <a:pPr algn="ctr"/>
            <a:r>
              <a:rPr lang="en-US" altLang="zh-CN" sz="4000" b="1" dirty="0"/>
              <a:t>Resources for Educators/</a:t>
            </a:r>
            <a:br>
              <a:rPr lang="en-US" altLang="zh-CN" sz="4000" b="1" dirty="0"/>
            </a:br>
            <a:endParaRPr lang="en-US" altLang="zh-CN" sz="4000" dirty="0"/>
          </a:p>
          <a:p>
            <a:pPr algn="ctr"/>
            <a:endParaRPr lang="en-US" altLang="zh-CN" sz="3200" dirty="0"/>
          </a:p>
          <a:p>
            <a:pPr algn="ctr"/>
            <a:endParaRPr lang="en-US" altLang="zh-CN" sz="3200" dirty="0"/>
          </a:p>
        </p:txBody>
      </p:sp>
      <p:pic>
        <p:nvPicPr>
          <p:cNvPr id="6" name="Picture 5" descr="Macintosh HD:Users:graphics:Box Sync:Graphics Projects for Intern:Education CELIN Brief 2:work from this (CELIN Brief) :CELIN briefheader finalize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74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AE44801-B7EB-499C-9E6C-4E50885D6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508" y="2522863"/>
            <a:ext cx="4208983" cy="433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25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222809"/>
            <a:ext cx="2787669" cy="519724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Conference</a:t>
            </a:r>
            <a:br>
              <a:rPr lang="en-US" sz="3600" b="1" dirty="0">
                <a:solidFill>
                  <a:schemeClr val="tx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>Presentations: 2014-2019</a:t>
            </a:r>
            <a:br>
              <a:rPr lang="en-US" sz="3600" b="1" dirty="0">
                <a:solidFill>
                  <a:schemeClr val="tx1"/>
                </a:solidFill>
              </a:rPr>
            </a:br>
            <a:r>
              <a:rPr lang="en-US" sz="3200" b="1" dirty="0">
                <a:solidFill>
                  <a:schemeClr val="tx1"/>
                </a:solidFill>
              </a:rPr>
              <a:t>(Resources for Educators)</a:t>
            </a:r>
            <a:br>
              <a:rPr lang="en-US" sz="3200" b="1" dirty="0">
                <a:solidFill>
                  <a:schemeClr val="tx1"/>
                </a:solidFill>
              </a:rPr>
            </a:br>
            <a:br>
              <a:rPr lang="en-US" sz="3600" b="1" dirty="0">
                <a:solidFill>
                  <a:schemeClr val="tx1"/>
                </a:solidFill>
              </a:rPr>
            </a:br>
            <a:endParaRPr lang="en-US" sz="3600" b="1" dirty="0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32F6D42-7818-8944-A476-33A6227666CF}"/>
              </a:ext>
            </a:extLst>
          </p:cNvPr>
          <p:cNvGrpSpPr/>
          <p:nvPr/>
        </p:nvGrpSpPr>
        <p:grpSpPr>
          <a:xfrm>
            <a:off x="0" y="0"/>
            <a:ext cx="9144000" cy="1028700"/>
            <a:chOff x="254000" y="-173736"/>
            <a:chExt cx="12192000" cy="1042415"/>
          </a:xfrm>
        </p:grpSpPr>
        <p:pic>
          <p:nvPicPr>
            <p:cNvPr id="6" name="Picture 5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131387E2-C47D-E949-9EB4-A5B01745DA1F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" y="-173736"/>
              <a:ext cx="12192000" cy="1042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8FFCC21D-1DA8-344A-8832-00C9FC9A00A5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74" r="39000" b="64035"/>
            <a:stretch/>
          </p:blipFill>
          <p:spPr bwMode="auto">
            <a:xfrm>
              <a:off x="4826000" y="173736"/>
              <a:ext cx="2819400" cy="3749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86B4DEC-5479-DE47-B287-3B8070AF0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752" y="1028701"/>
            <a:ext cx="5152584" cy="563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14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1735604"/>
            <a:ext cx="8902700" cy="3077514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 </a:t>
            </a:r>
            <a:br>
              <a:rPr lang="en-US" sz="3600" b="1" dirty="0">
                <a:solidFill>
                  <a:schemeClr val="tx1"/>
                </a:solidFill>
              </a:rPr>
            </a:br>
            <a:br>
              <a:rPr lang="en-US" sz="3600" b="1" dirty="0">
                <a:solidFill>
                  <a:schemeClr val="tx1"/>
                </a:solidFill>
              </a:rPr>
            </a:br>
            <a:r>
              <a:rPr lang="en-US" sz="2700" i="1" dirty="0">
                <a:solidFill>
                  <a:schemeClr val="tx1"/>
                </a:solidFill>
              </a:rPr>
              <a:t>Be Bilingual – Practical Ideas for Multilingual Families </a:t>
            </a:r>
            <a:r>
              <a:rPr lang="en-US" sz="2700" dirty="0">
                <a:solidFill>
                  <a:schemeClr val="tx1"/>
                </a:solidFill>
              </a:rPr>
              <a:t>by Annika Bourgogne</a:t>
            </a:r>
            <a:br>
              <a:rPr lang="en-US" sz="2700" dirty="0">
                <a:solidFill>
                  <a:schemeClr val="tx1"/>
                </a:solidFill>
              </a:rPr>
            </a:br>
            <a:r>
              <a:rPr lang="en-US" sz="2700" dirty="0">
                <a:solidFill>
                  <a:schemeClr val="tx1"/>
                </a:solidFill>
              </a:rPr>
              <a:t> </a:t>
            </a:r>
            <a:br>
              <a:rPr lang="en-US" sz="2700" dirty="0">
                <a:solidFill>
                  <a:schemeClr val="tx1"/>
                </a:solidFill>
              </a:rPr>
            </a:br>
            <a:r>
              <a:rPr lang="en-US" sz="2700" i="1" dirty="0">
                <a:solidFill>
                  <a:schemeClr val="tx1"/>
                </a:solidFill>
              </a:rPr>
              <a:t>The Bilingual Edge: Why, When and How to Teach Your Child a Second Language </a:t>
            </a:r>
            <a:r>
              <a:rPr lang="en-US" sz="2700" dirty="0">
                <a:solidFill>
                  <a:schemeClr val="tx1"/>
                </a:solidFill>
              </a:rPr>
              <a:t>by Kendall King and Alison Mackey</a:t>
            </a:r>
            <a:br>
              <a:rPr lang="en-US" sz="2700" dirty="0">
                <a:solidFill>
                  <a:schemeClr val="tx1"/>
                </a:solidFill>
              </a:rPr>
            </a:br>
            <a:br>
              <a:rPr lang="en-US" sz="2700" dirty="0">
                <a:solidFill>
                  <a:schemeClr val="tx1"/>
                </a:solidFill>
              </a:rPr>
            </a:br>
            <a:r>
              <a:rPr lang="en-US" sz="2700" i="1" dirty="0">
                <a:solidFill>
                  <a:schemeClr val="tx1"/>
                </a:solidFill>
              </a:rPr>
              <a:t>A Parent’s Guide to Mandarin Immersion </a:t>
            </a:r>
            <a:r>
              <a:rPr lang="en-US" sz="2700" dirty="0">
                <a:solidFill>
                  <a:schemeClr val="tx1"/>
                </a:solidFill>
              </a:rPr>
              <a:t>by Elizabeth Weise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b="1" dirty="0">
                <a:solidFill>
                  <a:schemeClr val="tx1"/>
                </a:solidFill>
              </a:rPr>
            </a:br>
            <a:endParaRPr lang="en-US" sz="2400" b="1" dirty="0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32F6D42-7818-8944-A476-33A6227666CF}"/>
              </a:ext>
            </a:extLst>
          </p:cNvPr>
          <p:cNvGrpSpPr/>
          <p:nvPr/>
        </p:nvGrpSpPr>
        <p:grpSpPr>
          <a:xfrm>
            <a:off x="0" y="0"/>
            <a:ext cx="9144000" cy="1028700"/>
            <a:chOff x="254000" y="-173736"/>
            <a:chExt cx="12192000" cy="1042415"/>
          </a:xfrm>
        </p:grpSpPr>
        <p:pic>
          <p:nvPicPr>
            <p:cNvPr id="6" name="Picture 5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131387E2-C47D-E949-9EB4-A5B01745DA1F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" y="-173736"/>
              <a:ext cx="12192000" cy="1042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8FFCC21D-1DA8-344A-8832-00C9FC9A00A5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74" r="39000" b="64035"/>
            <a:stretch/>
          </p:blipFill>
          <p:spPr bwMode="auto">
            <a:xfrm>
              <a:off x="4826000" y="173736"/>
              <a:ext cx="2819400" cy="3749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10736177-4340-4C03-9726-CE5CA4B36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782" y="4216403"/>
            <a:ext cx="1739900" cy="26072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CEDF9F-ED50-458C-BDD8-A19E16BFF8C0}"/>
              </a:ext>
            </a:extLst>
          </p:cNvPr>
          <p:cNvSpPr/>
          <p:nvPr/>
        </p:nvSpPr>
        <p:spPr>
          <a:xfrm>
            <a:off x="1547782" y="1027718"/>
            <a:ext cx="62897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+mj-lt"/>
              </a:rPr>
              <a:t>Resources for Parents: Books</a:t>
            </a:r>
            <a:endParaRPr lang="en-US" sz="4000" dirty="0">
              <a:latin typeface="+mj-lt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B83E751-419D-4D68-94B1-267BAF08B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865" y="4176659"/>
            <a:ext cx="1739900" cy="264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5231EFB-775A-4FBE-98B8-AFC065837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617" y="4143980"/>
            <a:ext cx="1739900" cy="267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842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303145"/>
            <a:ext cx="8686800" cy="2394585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solidFill>
                  <a:schemeClr val="tx1"/>
                </a:solidFill>
                <a:latin typeface="+mn-lt"/>
              </a:rPr>
              <a:t>“Building Bridges: Strengthening Skills” by Jade Chan</a:t>
            </a:r>
            <a:br>
              <a:rPr lang="en-US" sz="2700" dirty="0">
                <a:solidFill>
                  <a:schemeClr val="tx1"/>
                </a:solidFill>
                <a:latin typeface="+mn-lt"/>
              </a:rPr>
            </a:br>
            <a:br>
              <a:rPr lang="en-US" sz="2700" dirty="0">
                <a:solidFill>
                  <a:schemeClr val="tx1"/>
                </a:solidFill>
                <a:latin typeface="+mn-lt"/>
              </a:rPr>
            </a:br>
            <a:r>
              <a:rPr lang="en-US" sz="2700" dirty="0">
                <a:solidFill>
                  <a:schemeClr val="tx1"/>
                </a:solidFill>
                <a:latin typeface="+mn-lt"/>
              </a:rPr>
              <a:t>“Lessons for Americans, From a Chinese Classroom” by Perri </a:t>
            </a:r>
            <a:r>
              <a:rPr lang="en-US" sz="2700" dirty="0" err="1">
                <a:solidFill>
                  <a:schemeClr val="tx1"/>
                </a:solidFill>
                <a:latin typeface="+mn-lt"/>
              </a:rPr>
              <a:t>Klass</a:t>
            </a:r>
            <a:br>
              <a:rPr lang="en-US" sz="2700" dirty="0">
                <a:solidFill>
                  <a:schemeClr val="tx1"/>
                </a:solidFill>
                <a:latin typeface="+mn-lt"/>
              </a:rPr>
            </a:br>
            <a:br>
              <a:rPr lang="en-US" sz="2700" i="1" dirty="0">
                <a:solidFill>
                  <a:schemeClr val="tx1"/>
                </a:solidFill>
                <a:latin typeface="+mn-lt"/>
              </a:rPr>
            </a:br>
            <a:r>
              <a:rPr lang="en-US" sz="2700" dirty="0">
                <a:solidFill>
                  <a:schemeClr val="tx1"/>
                </a:solidFill>
                <a:latin typeface="+mn-lt"/>
              </a:rPr>
              <a:t>“Why Some Parents Choose Bilingual Education for Their Children” by </a:t>
            </a:r>
            <a:br>
              <a:rPr lang="en-US" sz="2700" dirty="0">
                <a:solidFill>
                  <a:schemeClr val="tx1"/>
                </a:solidFill>
                <a:latin typeface="+mn-lt"/>
              </a:rPr>
            </a:br>
            <a:r>
              <a:rPr lang="en-US" sz="2700" i="1" dirty="0">
                <a:solidFill>
                  <a:schemeClr val="tx1"/>
                </a:solidFill>
                <a:latin typeface="+mn-lt"/>
              </a:rPr>
              <a:t>Post and Courier</a:t>
            </a:r>
            <a:br>
              <a:rPr lang="en-US" sz="2700" i="1" dirty="0">
                <a:solidFill>
                  <a:schemeClr val="tx1"/>
                </a:solidFill>
                <a:latin typeface="+mn-lt"/>
              </a:rPr>
            </a:br>
            <a:br>
              <a:rPr lang="en-US" sz="2700" dirty="0">
                <a:solidFill>
                  <a:schemeClr val="tx1"/>
                </a:solidFill>
                <a:latin typeface="+mn-lt"/>
              </a:rPr>
            </a:br>
            <a:r>
              <a:rPr lang="en-US" sz="2700" dirty="0">
                <a:solidFill>
                  <a:schemeClr val="tx1"/>
                </a:solidFill>
                <a:latin typeface="+mn-lt"/>
              </a:rPr>
              <a:t>“The Brain Science of Bilingualism” by </a:t>
            </a:r>
            <a:r>
              <a:rPr lang="en-US" sz="2700" i="1" dirty="0">
                <a:solidFill>
                  <a:schemeClr val="tx1"/>
                </a:solidFill>
                <a:latin typeface="+mn-lt"/>
              </a:rPr>
              <a:t>Young Children</a:t>
            </a:r>
            <a:br>
              <a:rPr lang="en-US" sz="2700" i="1" dirty="0">
                <a:solidFill>
                  <a:schemeClr val="tx1"/>
                </a:solidFill>
              </a:rPr>
            </a:br>
            <a:endParaRPr lang="en-US" sz="2700" b="1" i="1" dirty="0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32F6D42-7818-8944-A476-33A6227666CF}"/>
              </a:ext>
            </a:extLst>
          </p:cNvPr>
          <p:cNvGrpSpPr/>
          <p:nvPr/>
        </p:nvGrpSpPr>
        <p:grpSpPr>
          <a:xfrm>
            <a:off x="0" y="0"/>
            <a:ext cx="9144000" cy="1028700"/>
            <a:chOff x="254000" y="-173736"/>
            <a:chExt cx="12192000" cy="1042415"/>
          </a:xfrm>
        </p:grpSpPr>
        <p:pic>
          <p:nvPicPr>
            <p:cNvPr id="6" name="Picture 5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131387E2-C47D-E949-9EB4-A5B01745DA1F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" y="-173736"/>
              <a:ext cx="12192000" cy="1042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8FFCC21D-1DA8-344A-8832-00C9FC9A00A5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74" r="39000" b="64035"/>
            <a:stretch/>
          </p:blipFill>
          <p:spPr bwMode="auto">
            <a:xfrm>
              <a:off x="4826000" y="173736"/>
              <a:ext cx="2819400" cy="3749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B78F69E0-75B3-4A91-A311-55B511F31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848" y="4972048"/>
            <a:ext cx="2101848" cy="15830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F2E972-A0B6-47ED-AA54-F55B3A795BF1}"/>
              </a:ext>
            </a:extLst>
          </p:cNvPr>
          <p:cNvSpPr/>
          <p:nvPr/>
        </p:nvSpPr>
        <p:spPr>
          <a:xfrm>
            <a:off x="228600" y="1173957"/>
            <a:ext cx="87802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Articles and Blogs/</a:t>
            </a:r>
            <a:r>
              <a:rPr lang="en-US" sz="4000" b="1" dirty="0">
                <a:latin typeface="+mj-lt"/>
              </a:rPr>
              <a:t>Resources for Parents</a:t>
            </a:r>
            <a:endParaRPr lang="en-US" sz="4000" dirty="0">
              <a:latin typeface="+mj-lt"/>
            </a:endParaRPr>
          </a:p>
        </p:txBody>
      </p:sp>
      <p:pic>
        <p:nvPicPr>
          <p:cNvPr id="2050" name="Picture 2" descr="The Bilingual Academy">
            <a:extLst>
              <a:ext uri="{FF2B5EF4-FFF2-40B4-BE49-F238E27FC236}">
                <a16:creationId xmlns:a16="http://schemas.microsoft.com/office/drawing/2014/main" id="{DA889D21-D4AD-48BA-8D45-056DC4B05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241" y="4972049"/>
            <a:ext cx="2161517" cy="158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looking, computer, laptop, boy&#10;&#10;Description automatically generated">
            <a:extLst>
              <a:ext uri="{FF2B5EF4-FFF2-40B4-BE49-F238E27FC236}">
                <a16:creationId xmlns:a16="http://schemas.microsoft.com/office/drawing/2014/main" id="{506B5664-A41F-41DB-853D-A17EE09EEA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4303" y="4972049"/>
            <a:ext cx="2179388" cy="158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93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063931"/>
            <a:ext cx="9144000" cy="4856934"/>
          </a:xfrm>
        </p:spPr>
        <p:txBody>
          <a:bodyPr>
            <a:normAutofit fontScale="90000"/>
          </a:bodyPr>
          <a:lstStyle/>
          <a:p>
            <a:r>
              <a:rPr lang="en-US" sz="2000" b="1" i="1" dirty="0">
                <a:latin typeface="+mn-lt"/>
              </a:rPr>
              <a:t>WEBSITES</a:t>
            </a:r>
            <a:r>
              <a:rPr lang="en-US" sz="2000" i="1" dirty="0">
                <a:latin typeface="+mn-lt"/>
              </a:rPr>
              <a:t> </a:t>
            </a:r>
            <a:br>
              <a:rPr lang="en-US" sz="2000" dirty="0">
                <a:latin typeface="+mn-lt"/>
              </a:rPr>
            </a:br>
            <a:r>
              <a:rPr lang="en-US" sz="2000" b="1" dirty="0">
                <a:latin typeface="+mn-lt"/>
              </a:rPr>
              <a:t>Mandarin Immersion Parents Council: </a:t>
            </a:r>
            <a:r>
              <a:rPr lang="en-US" sz="2000" dirty="0">
                <a:latin typeface="+mn-lt"/>
              </a:rPr>
              <a:t>An Information and News Site about Mandarin Immersion - </a:t>
            </a:r>
            <a:r>
              <a:rPr lang="en-US" sz="2000" dirty="0">
                <a:latin typeface="+mn-lt"/>
                <a:hlinkClick r:id="rId3"/>
              </a:rPr>
              <a:t>http://miparentscouncil.org</a:t>
            </a:r>
            <a:br>
              <a:rPr lang="en-US" sz="2000" dirty="0">
                <a:latin typeface="+mn-lt"/>
              </a:rPr>
            </a:br>
            <a:r>
              <a:rPr lang="en-US" sz="2000" b="1" dirty="0">
                <a:latin typeface="+mn-lt"/>
              </a:rPr>
              <a:t>Chinese Immersion Schools: </a:t>
            </a:r>
            <a:r>
              <a:rPr lang="en-US" sz="2000" dirty="0">
                <a:latin typeface="+mn-lt"/>
              </a:rPr>
              <a:t>A Frequently Updated Map of U.S. Mandarin Immersion Schools - </a:t>
            </a:r>
            <a:r>
              <a:rPr lang="en-US" sz="2000" dirty="0">
                <a:latin typeface="+mn-lt"/>
                <a:hlinkClick r:id="rId4"/>
              </a:rPr>
              <a:t>http://chineseimmersionschools.com</a:t>
            </a:r>
            <a:br>
              <a:rPr lang="en-US" sz="2000" dirty="0">
                <a:latin typeface="+mn-lt"/>
              </a:rPr>
            </a:br>
            <a:r>
              <a:rPr lang="en-US" sz="2000" b="1" dirty="0">
                <a:latin typeface="+mn-lt"/>
              </a:rPr>
              <a:t>Parents of African American Students Studying Chinese: </a:t>
            </a:r>
            <a:r>
              <a:rPr lang="en-US" sz="2000" dirty="0">
                <a:latin typeface="+mn-lt"/>
              </a:rPr>
              <a:t>A National Information and Support Site - </a:t>
            </a:r>
            <a:r>
              <a:rPr lang="en-US" sz="2000" dirty="0">
                <a:latin typeface="+mn-lt"/>
                <a:hlinkClick r:id="rId5"/>
              </a:rPr>
              <a:t>http://paassc.com</a:t>
            </a:r>
            <a:br>
              <a:rPr lang="en-US" sz="2000" dirty="0">
                <a:latin typeface="+mn-lt"/>
              </a:rPr>
            </a:br>
            <a:r>
              <a:rPr lang="en-US" sz="2000" b="1" dirty="0">
                <a:latin typeface="+mn-lt"/>
              </a:rPr>
              <a:t>Asia Society Chinese Language Page: </a:t>
            </a:r>
            <a:r>
              <a:rPr lang="en-US" sz="2000" dirty="0">
                <a:latin typeface="+mn-lt"/>
              </a:rPr>
              <a:t>Often has Articles of Interest to Parents - </a:t>
            </a:r>
            <a:r>
              <a:rPr lang="en-US" sz="2000" u="sng" dirty="0">
                <a:solidFill>
                  <a:srgbClr val="0070C0"/>
                </a:solidFill>
                <a:latin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http://asiasociety.org/education/world-languages/american-schools/chinese-language</a:t>
            </a:r>
            <a:br>
              <a:rPr lang="en-US" sz="2000" dirty="0">
                <a:latin typeface="+mn-lt"/>
              </a:rPr>
            </a:br>
            <a:br>
              <a:rPr lang="en-US" sz="2000" dirty="0">
                <a:latin typeface="+mn-lt"/>
              </a:rPr>
            </a:br>
            <a:r>
              <a:rPr lang="en-US" sz="2000" b="1" i="1" dirty="0">
                <a:latin typeface="+mn-lt"/>
              </a:rPr>
              <a:t>EMAIL LISTS</a:t>
            </a:r>
            <a:br>
              <a:rPr lang="en-US" sz="2000" dirty="0">
                <a:latin typeface="+mn-lt"/>
              </a:rPr>
            </a:br>
            <a:r>
              <a:rPr lang="en-US" sz="2000" b="1" dirty="0">
                <a:latin typeface="+mn-lt"/>
              </a:rPr>
              <a:t>Mandarin Immersion Schools: </a:t>
            </a:r>
            <a:r>
              <a:rPr lang="en-US" sz="2000" dirty="0">
                <a:latin typeface="+mn-lt"/>
              </a:rPr>
              <a:t>A National List for Parents with Children, Mandarin Immersion Programs - </a:t>
            </a:r>
            <a:r>
              <a:rPr lang="en-US" sz="2000" dirty="0">
                <a:solidFill>
                  <a:srgbClr val="0070C0"/>
                </a:solidFill>
                <a:latin typeface="+mn-lt"/>
              </a:rPr>
              <a:t>http://groups.yahoo.com/neo/groups/Mandarin_immersion/info </a:t>
            </a:r>
            <a:br>
              <a:rPr lang="en-US" sz="2000" dirty="0">
                <a:latin typeface="+mn-lt"/>
              </a:rPr>
            </a:br>
            <a:r>
              <a:rPr lang="en-US" sz="2000" b="1" dirty="0">
                <a:latin typeface="+mn-lt"/>
              </a:rPr>
              <a:t>Mandarin Trilingual: </a:t>
            </a:r>
            <a:r>
              <a:rPr lang="en-US" sz="2000" dirty="0">
                <a:latin typeface="+mn-lt"/>
              </a:rPr>
              <a:t>A List for Families that Speak Another Language at Home and Whose Children are Learning Mandarin - </a:t>
            </a:r>
            <a:r>
              <a:rPr lang="en-US" sz="2000" dirty="0">
                <a:solidFill>
                  <a:srgbClr val="0070C0"/>
                </a:solidFill>
                <a:latin typeface="+mn-lt"/>
              </a:rPr>
              <a:t>http://groups.yahoo.com/neo/groups/Mandarin_trilingual/info </a:t>
            </a:r>
            <a:br>
              <a:rPr lang="en-US" sz="2000" dirty="0">
                <a:latin typeface="+mn-lt"/>
              </a:rPr>
            </a:br>
            <a:r>
              <a:rPr lang="en-US" sz="2000" b="1" dirty="0">
                <a:latin typeface="+mn-lt"/>
              </a:rPr>
              <a:t>Cantonese Immersion Parents: </a:t>
            </a:r>
            <a:r>
              <a:rPr lang="en-US" sz="2000" dirty="0">
                <a:latin typeface="+mn-lt"/>
              </a:rPr>
              <a:t>A San Francisco-Based List for Parents with Students in Cantonese Immersion - </a:t>
            </a:r>
            <a:r>
              <a:rPr lang="en-US" sz="2000" dirty="0">
                <a:solidFill>
                  <a:srgbClr val="0070C0"/>
                </a:solidFill>
                <a:latin typeface="+mn-lt"/>
              </a:rPr>
              <a:t>http://groups.yahoo.com/neo/groups/SFCantoneseImmersion/info </a:t>
            </a:r>
            <a:endParaRPr lang="en-US" sz="2000" b="1" dirty="0">
              <a:solidFill>
                <a:srgbClr val="0070C0"/>
              </a:solidFill>
              <a:latin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32F6D42-7818-8944-A476-33A6227666CF}"/>
              </a:ext>
            </a:extLst>
          </p:cNvPr>
          <p:cNvGrpSpPr/>
          <p:nvPr/>
        </p:nvGrpSpPr>
        <p:grpSpPr>
          <a:xfrm>
            <a:off x="0" y="0"/>
            <a:ext cx="9144000" cy="1028700"/>
            <a:chOff x="254000" y="-173736"/>
            <a:chExt cx="12192000" cy="1042415"/>
          </a:xfrm>
        </p:grpSpPr>
        <p:pic>
          <p:nvPicPr>
            <p:cNvPr id="6" name="Picture 5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131387E2-C47D-E949-9EB4-A5B01745DA1F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" y="-173736"/>
              <a:ext cx="12192000" cy="1042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8FFCC21D-1DA8-344A-8832-00C9FC9A00A5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74" r="39000" b="64035"/>
            <a:stretch/>
          </p:blipFill>
          <p:spPr bwMode="auto">
            <a:xfrm>
              <a:off x="4826000" y="173736"/>
              <a:ext cx="2819400" cy="37490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515B4170-5CDC-4EFC-A3B6-A04346120D07}"/>
              </a:ext>
            </a:extLst>
          </p:cNvPr>
          <p:cNvSpPr/>
          <p:nvPr/>
        </p:nvSpPr>
        <p:spPr>
          <a:xfrm>
            <a:off x="2017009" y="968544"/>
            <a:ext cx="493853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Web Sites &amp; Contacts/</a:t>
            </a:r>
          </a:p>
          <a:p>
            <a:r>
              <a:rPr lang="en-US" sz="4000" b="1" dirty="0">
                <a:latin typeface="+mj-lt"/>
              </a:rPr>
              <a:t>Resources for Parents</a:t>
            </a:r>
            <a:br>
              <a:rPr lang="en-US" sz="4000" b="1" dirty="0">
                <a:latin typeface="+mj-lt"/>
              </a:rPr>
            </a:b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9961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372387"/>
            <a:ext cx="8229600" cy="656770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sz="3600" b="1" dirty="0">
                <a:solidFill>
                  <a:srgbClr val="C00000"/>
                </a:solidFill>
              </a:rPr>
              <a:t>Program Profiles</a:t>
            </a:r>
            <a:endParaRPr kumimoji="1"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441" y="6248255"/>
            <a:ext cx="8450317" cy="474716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altLang="zh-CN" u="sng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http://asiasociety.org/china-learning-initiatives/program-profiles</a:t>
            </a:r>
            <a:endParaRPr lang="en-US" altLang="zh-CN" u="sng" dirty="0">
              <a:solidFill>
                <a:srgbClr val="0070C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32A560B-9D4A-2341-8529-6E823AF775BF}"/>
              </a:ext>
            </a:extLst>
          </p:cNvPr>
          <p:cNvGrpSpPr/>
          <p:nvPr/>
        </p:nvGrpSpPr>
        <p:grpSpPr>
          <a:xfrm>
            <a:off x="0" y="0"/>
            <a:ext cx="9144000" cy="1028700"/>
            <a:chOff x="254000" y="-173736"/>
            <a:chExt cx="12192000" cy="1042415"/>
          </a:xfrm>
        </p:grpSpPr>
        <p:pic>
          <p:nvPicPr>
            <p:cNvPr id="6" name="Picture 5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93FAEC4F-6BAC-034E-8894-9E7134C106F7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" y="-173736"/>
              <a:ext cx="12192000" cy="1042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57F1BA48-9AE3-CE43-ABCE-9EAC65BC3310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74" r="39000" b="64035"/>
            <a:stretch/>
          </p:blipFill>
          <p:spPr bwMode="auto">
            <a:xfrm>
              <a:off x="4826000" y="173736"/>
              <a:ext cx="2819400" cy="3749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Picture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A30759B-8956-494D-B740-A070D026A1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844" y="1028700"/>
            <a:ext cx="6847509" cy="536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372387"/>
            <a:ext cx="8229600" cy="656770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sz="3600" b="1" dirty="0">
                <a:solidFill>
                  <a:srgbClr val="C00000"/>
                </a:solidFill>
              </a:rPr>
              <a:t>Program Profiles</a:t>
            </a:r>
            <a:endParaRPr kumimoji="1"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841" y="5591485"/>
            <a:ext cx="8450317" cy="474716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altLang="zh-CN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http://asiasociety.org/china-learning-initiatives/program-profiles</a:t>
            </a:r>
            <a:endParaRPr lang="en-US" altLang="zh-CN" dirty="0">
              <a:solidFill>
                <a:srgbClr val="0070C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32A560B-9D4A-2341-8529-6E823AF775BF}"/>
              </a:ext>
            </a:extLst>
          </p:cNvPr>
          <p:cNvGrpSpPr/>
          <p:nvPr/>
        </p:nvGrpSpPr>
        <p:grpSpPr>
          <a:xfrm>
            <a:off x="0" y="0"/>
            <a:ext cx="9144000" cy="1028700"/>
            <a:chOff x="254000" y="-173736"/>
            <a:chExt cx="12192000" cy="1042415"/>
          </a:xfrm>
        </p:grpSpPr>
        <p:pic>
          <p:nvPicPr>
            <p:cNvPr id="6" name="Picture 5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93FAEC4F-6BAC-034E-8894-9E7134C106F7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" y="-173736"/>
              <a:ext cx="12192000" cy="1042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57F1BA48-9AE3-CE43-ABCE-9EAC65BC3310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74" r="39000" b="64035"/>
            <a:stretch/>
          </p:blipFill>
          <p:spPr bwMode="auto">
            <a:xfrm>
              <a:off x="4826000" y="173736"/>
              <a:ext cx="2819400" cy="3749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0D385042-E0DE-46C1-8057-6614D0D91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86812"/>
            <a:ext cx="9144000" cy="32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35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372387"/>
            <a:ext cx="8229600" cy="656770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sz="3600" b="1" dirty="0">
                <a:solidFill>
                  <a:srgbClr val="C00000"/>
                </a:solidFill>
              </a:rPr>
              <a:t>Program Profiles</a:t>
            </a:r>
            <a:endParaRPr kumimoji="1"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248255"/>
            <a:ext cx="9143999" cy="474716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800" dirty="0">
                <a:hlinkClick r:id="rId3"/>
              </a:rPr>
              <a:t>https://asiasociety.org/china-learning-initiatives/confucius-institute-arizona-state-university</a:t>
            </a:r>
            <a:endParaRPr lang="en-US" altLang="zh-CN" sz="1700" dirty="0">
              <a:solidFill>
                <a:srgbClr val="0070C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32A560B-9D4A-2341-8529-6E823AF775BF}"/>
              </a:ext>
            </a:extLst>
          </p:cNvPr>
          <p:cNvGrpSpPr/>
          <p:nvPr/>
        </p:nvGrpSpPr>
        <p:grpSpPr>
          <a:xfrm>
            <a:off x="0" y="0"/>
            <a:ext cx="9144000" cy="1028700"/>
            <a:chOff x="254000" y="-173736"/>
            <a:chExt cx="12192000" cy="1042415"/>
          </a:xfrm>
        </p:grpSpPr>
        <p:pic>
          <p:nvPicPr>
            <p:cNvPr id="6" name="Picture 5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93FAEC4F-6BAC-034E-8894-9E7134C106F7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" y="-173736"/>
              <a:ext cx="12192000" cy="1042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57F1BA48-9AE3-CE43-ABCE-9EAC65BC3310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74" r="39000" b="64035"/>
            <a:stretch/>
          </p:blipFill>
          <p:spPr bwMode="auto">
            <a:xfrm>
              <a:off x="4826000" y="173736"/>
              <a:ext cx="2819400" cy="37490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694ACFC-0750-40DE-8380-A96A03DD3D90}"/>
              </a:ext>
            </a:extLst>
          </p:cNvPr>
          <p:cNvSpPr/>
          <p:nvPr/>
        </p:nvSpPr>
        <p:spPr>
          <a:xfrm>
            <a:off x="1804225" y="896571"/>
            <a:ext cx="57387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A0A0A"/>
                </a:solidFill>
                <a:latin typeface="Calibri (Headings)"/>
              </a:rPr>
              <a:t>The Confucius Institute at </a:t>
            </a:r>
            <a:br>
              <a:rPr lang="en-US" sz="4000" b="1" dirty="0">
                <a:solidFill>
                  <a:srgbClr val="0A0A0A"/>
                </a:solidFill>
                <a:latin typeface="Calibri (Headings)"/>
              </a:rPr>
            </a:br>
            <a:r>
              <a:rPr lang="en-US" sz="4000" b="1" dirty="0">
                <a:solidFill>
                  <a:srgbClr val="0A0A0A"/>
                </a:solidFill>
                <a:latin typeface="Calibri (Headings)"/>
              </a:rPr>
              <a:t>Arizona State University</a:t>
            </a:r>
            <a:endParaRPr lang="en-US" sz="4000" b="1" i="0" dirty="0">
              <a:solidFill>
                <a:srgbClr val="0A0A0A"/>
              </a:solidFill>
              <a:effectLst/>
              <a:latin typeface="Calibri (Headings)"/>
            </a:endParaRP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7B753F97-9A72-476A-8A7B-4E80FC9BE0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468" y="2194645"/>
            <a:ext cx="3279933" cy="4136860"/>
          </a:xfrm>
          <a:prstGeom prst="rect">
            <a:avLst/>
          </a:prstGeom>
        </p:spPr>
      </p:pic>
      <p:pic>
        <p:nvPicPr>
          <p:cNvPr id="12" name="Picture 1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F006C2F-D447-4330-9CFA-007E1E2F20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3600" y="2194645"/>
            <a:ext cx="3174899" cy="413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39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372387"/>
            <a:ext cx="8229600" cy="656770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sz="3600" b="1" dirty="0">
                <a:solidFill>
                  <a:srgbClr val="C00000"/>
                </a:solidFill>
              </a:rPr>
              <a:t>Program Profiles</a:t>
            </a:r>
            <a:endParaRPr kumimoji="1"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248255"/>
            <a:ext cx="9143999" cy="474716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800" dirty="0">
                <a:hlinkClick r:id="rId3"/>
              </a:rPr>
              <a:t>https://asiasociety.org/china-learning-initiatives/caesar-rodney-school-district</a:t>
            </a:r>
            <a:endParaRPr lang="en-US" altLang="zh-CN" sz="1700" dirty="0">
              <a:solidFill>
                <a:srgbClr val="0070C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32A560B-9D4A-2341-8529-6E823AF775BF}"/>
              </a:ext>
            </a:extLst>
          </p:cNvPr>
          <p:cNvGrpSpPr/>
          <p:nvPr/>
        </p:nvGrpSpPr>
        <p:grpSpPr>
          <a:xfrm>
            <a:off x="0" y="0"/>
            <a:ext cx="9144000" cy="1028700"/>
            <a:chOff x="254000" y="-173736"/>
            <a:chExt cx="12192000" cy="1042415"/>
          </a:xfrm>
        </p:grpSpPr>
        <p:pic>
          <p:nvPicPr>
            <p:cNvPr id="6" name="Picture 5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93FAEC4F-6BAC-034E-8894-9E7134C106F7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" y="-173736"/>
              <a:ext cx="12192000" cy="1042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57F1BA48-9AE3-CE43-ABCE-9EAC65BC3310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74" r="39000" b="64035"/>
            <a:stretch/>
          </p:blipFill>
          <p:spPr bwMode="auto">
            <a:xfrm>
              <a:off x="4826000" y="173736"/>
              <a:ext cx="2819400" cy="37490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694ACFC-0750-40DE-8380-A96A03DD3D90}"/>
              </a:ext>
            </a:extLst>
          </p:cNvPr>
          <p:cNvSpPr/>
          <p:nvPr/>
        </p:nvSpPr>
        <p:spPr>
          <a:xfrm>
            <a:off x="1236988" y="896571"/>
            <a:ext cx="64985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A0A0A"/>
                </a:solidFill>
                <a:latin typeface="Calibri (Headings)"/>
              </a:rPr>
              <a:t>Caesar Rodney School District</a:t>
            </a:r>
            <a:endParaRPr lang="en-US" sz="4000" b="1" i="0" dirty="0">
              <a:solidFill>
                <a:srgbClr val="0A0A0A"/>
              </a:solidFill>
              <a:effectLst/>
              <a:latin typeface="Calibri (Headings)"/>
            </a:endParaRPr>
          </a:p>
        </p:txBody>
      </p:sp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4240C88-B7A6-434D-B608-6DBED5CF0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590" y="1604457"/>
            <a:ext cx="3731646" cy="4715219"/>
          </a:xfrm>
          <a:prstGeom prst="rect">
            <a:avLst/>
          </a:prstGeom>
        </p:spPr>
      </p:pic>
      <p:pic>
        <p:nvPicPr>
          <p:cNvPr id="12" name="Picture 1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864A7F8-B751-43D2-AA60-A07026EEBC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3600" y="1604000"/>
            <a:ext cx="4066620" cy="356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80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4859639"/>
            <a:ext cx="8623300" cy="1816100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http://asiasociety.org/china-learning-initiatives/chinese-early-language-and-immersion-network</a:t>
            </a:r>
            <a:endParaRPr kumimoji="1" lang="zh-CN" altLang="en-US" sz="31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3115EE-6E3B-475C-8245-495A21FB0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932" y="2459854"/>
            <a:ext cx="1858607" cy="21073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A8767A-93F4-41CE-8E12-28AB8204D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8069" y="2457525"/>
            <a:ext cx="1996705" cy="21097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A4F5E6-9569-6E43-9E77-6A9DE8AD24FA}"/>
              </a:ext>
            </a:extLst>
          </p:cNvPr>
          <p:cNvSpPr/>
          <p:nvPr/>
        </p:nvSpPr>
        <p:spPr>
          <a:xfrm>
            <a:off x="215900" y="4567252"/>
            <a:ext cx="8623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0000"/>
                </a:solidFill>
              </a:rPr>
              <a:t>Shuhan C. Wang	   Joy Kreeft Peyton	      Ting Shen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5937826-889B-E843-96E6-FD2204EDEE5C}"/>
              </a:ext>
            </a:extLst>
          </p:cNvPr>
          <p:cNvGrpSpPr/>
          <p:nvPr/>
        </p:nvGrpSpPr>
        <p:grpSpPr>
          <a:xfrm>
            <a:off x="0" y="0"/>
            <a:ext cx="9144000" cy="1028700"/>
            <a:chOff x="254000" y="-173736"/>
            <a:chExt cx="12192000" cy="1042415"/>
          </a:xfrm>
        </p:grpSpPr>
        <p:pic>
          <p:nvPicPr>
            <p:cNvPr id="9" name="Picture 8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3D448815-2525-1A45-9079-5C399B784D5C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" y="-173736"/>
              <a:ext cx="12192000" cy="1042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9B082A3F-5123-6E4F-BF66-F3753B12F1B0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74" r="39000" b="64035"/>
            <a:stretch/>
          </p:blipFill>
          <p:spPr bwMode="auto">
            <a:xfrm>
              <a:off x="4826000" y="173736"/>
              <a:ext cx="2819400" cy="37490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A603A73-D5D2-464F-B24E-D183DE7EB90D}"/>
              </a:ext>
            </a:extLst>
          </p:cNvPr>
          <p:cNvSpPr txBox="1"/>
          <p:nvPr/>
        </p:nvSpPr>
        <p:spPr>
          <a:xfrm>
            <a:off x="117231" y="1133988"/>
            <a:ext cx="88040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Chinese Early Language and Immersion Network: CELIN at Asia Society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85" y="2457525"/>
            <a:ext cx="1977382" cy="211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16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372387"/>
            <a:ext cx="8229600" cy="656770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sz="3600" b="1" dirty="0">
                <a:solidFill>
                  <a:srgbClr val="C00000"/>
                </a:solidFill>
              </a:rPr>
              <a:t>Program Profiles</a:t>
            </a:r>
            <a:endParaRPr kumimoji="1"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15085"/>
            <a:ext cx="9143999" cy="707886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800" dirty="0">
                <a:hlinkClick r:id="rId3"/>
              </a:rPr>
              <a:t>https://asiasociety.org/china-learning-initiatives/chicago-public-schools-chinese-world-language-program</a:t>
            </a:r>
            <a:endParaRPr lang="en-US" altLang="zh-CN" sz="1700" dirty="0">
              <a:solidFill>
                <a:srgbClr val="0070C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32A560B-9D4A-2341-8529-6E823AF775BF}"/>
              </a:ext>
            </a:extLst>
          </p:cNvPr>
          <p:cNvGrpSpPr/>
          <p:nvPr/>
        </p:nvGrpSpPr>
        <p:grpSpPr>
          <a:xfrm>
            <a:off x="0" y="0"/>
            <a:ext cx="9144000" cy="1028700"/>
            <a:chOff x="254000" y="-173736"/>
            <a:chExt cx="12192000" cy="1042415"/>
          </a:xfrm>
        </p:grpSpPr>
        <p:pic>
          <p:nvPicPr>
            <p:cNvPr id="6" name="Picture 5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93FAEC4F-6BAC-034E-8894-9E7134C106F7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" y="-173736"/>
              <a:ext cx="12192000" cy="1042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57F1BA48-9AE3-CE43-ABCE-9EAC65BC3310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74" r="39000" b="64035"/>
            <a:stretch/>
          </p:blipFill>
          <p:spPr bwMode="auto">
            <a:xfrm>
              <a:off x="4826000" y="173736"/>
              <a:ext cx="2819400" cy="37490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694ACFC-0750-40DE-8380-A96A03DD3D90}"/>
              </a:ext>
            </a:extLst>
          </p:cNvPr>
          <p:cNvSpPr/>
          <p:nvPr/>
        </p:nvSpPr>
        <p:spPr>
          <a:xfrm>
            <a:off x="0" y="88896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A0A0A"/>
                </a:solidFill>
                <a:latin typeface="Calibri (Headings)"/>
              </a:rPr>
              <a:t>Chicago Public Schools Chinese </a:t>
            </a:r>
            <a:br>
              <a:rPr lang="en-US" sz="4000" b="1" dirty="0">
                <a:solidFill>
                  <a:srgbClr val="0A0A0A"/>
                </a:solidFill>
                <a:latin typeface="Calibri (Headings)"/>
              </a:rPr>
            </a:br>
            <a:r>
              <a:rPr lang="en-US" sz="4000" b="1" dirty="0">
                <a:solidFill>
                  <a:srgbClr val="0A0A0A"/>
                </a:solidFill>
                <a:latin typeface="Calibri (Headings)"/>
              </a:rPr>
              <a:t>World Language Program</a:t>
            </a:r>
            <a:endParaRPr lang="en-US" sz="4000" b="1" i="0" dirty="0">
              <a:solidFill>
                <a:srgbClr val="0A0A0A"/>
              </a:solidFill>
              <a:effectLst/>
              <a:latin typeface="Calibri (Headings)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BD79A0-1C11-42E7-89D3-8C9246657091}"/>
              </a:ext>
            </a:extLst>
          </p:cNvPr>
          <p:cNvSpPr txBox="1"/>
          <p:nvPr/>
        </p:nvSpPr>
        <p:spPr>
          <a:xfrm>
            <a:off x="263391" y="4908742"/>
            <a:ext cx="43149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Teacher Professional Development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Student Extracurricular Programs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Integration of Language and Culture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Program Videos</a:t>
            </a:r>
          </a:p>
        </p:txBody>
      </p:sp>
      <p:pic>
        <p:nvPicPr>
          <p:cNvPr id="10" name="Picture 9" descr="A picture containing table&#10;&#10;Description automatically generated">
            <a:extLst>
              <a:ext uri="{FF2B5EF4-FFF2-40B4-BE49-F238E27FC236}">
                <a16:creationId xmlns:a16="http://schemas.microsoft.com/office/drawing/2014/main" id="{EC227663-2AEA-4CF2-86D1-87C5D43B2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872" y="2201705"/>
            <a:ext cx="3253946" cy="2717732"/>
          </a:xfrm>
          <a:prstGeom prst="rect">
            <a:avLst/>
          </a:prstGeom>
        </p:spPr>
      </p:pic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89425C2-C625-4165-89CF-B2F3F81F34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2147" y="2212399"/>
            <a:ext cx="4043657" cy="373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6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372387"/>
            <a:ext cx="8229600" cy="656770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sz="3600" b="1" dirty="0">
                <a:solidFill>
                  <a:srgbClr val="C00000"/>
                </a:solidFill>
              </a:rPr>
              <a:t>Program Profiles</a:t>
            </a:r>
            <a:endParaRPr kumimoji="1"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248255"/>
            <a:ext cx="9143999" cy="474716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800" dirty="0">
                <a:hlinkClick r:id="rId3"/>
              </a:rPr>
              <a:t>https://asiasociety.org/china-learning-initiatives/delaware-chinese-immersion-programs</a:t>
            </a:r>
            <a:endParaRPr lang="en-US" altLang="zh-CN" sz="1700" dirty="0">
              <a:solidFill>
                <a:srgbClr val="0070C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32A560B-9D4A-2341-8529-6E823AF775BF}"/>
              </a:ext>
            </a:extLst>
          </p:cNvPr>
          <p:cNvGrpSpPr/>
          <p:nvPr/>
        </p:nvGrpSpPr>
        <p:grpSpPr>
          <a:xfrm>
            <a:off x="0" y="0"/>
            <a:ext cx="9144000" cy="1028700"/>
            <a:chOff x="254000" y="-173736"/>
            <a:chExt cx="12192000" cy="1042415"/>
          </a:xfrm>
        </p:grpSpPr>
        <p:pic>
          <p:nvPicPr>
            <p:cNvPr id="6" name="Picture 5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93FAEC4F-6BAC-034E-8894-9E7134C106F7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" y="-173736"/>
              <a:ext cx="12192000" cy="1042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57F1BA48-9AE3-CE43-ABCE-9EAC65BC3310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74" r="39000" b="64035"/>
            <a:stretch/>
          </p:blipFill>
          <p:spPr bwMode="auto">
            <a:xfrm>
              <a:off x="4826000" y="173736"/>
              <a:ext cx="2819400" cy="37490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694ACFC-0750-40DE-8380-A96A03DD3D90}"/>
              </a:ext>
            </a:extLst>
          </p:cNvPr>
          <p:cNvSpPr/>
          <p:nvPr/>
        </p:nvSpPr>
        <p:spPr>
          <a:xfrm>
            <a:off x="459721" y="888960"/>
            <a:ext cx="85259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A0A0A"/>
                </a:solidFill>
                <a:latin typeface="Calibri (Headings)"/>
              </a:rPr>
              <a:t>Delaware Chinese Immersion Programs</a:t>
            </a:r>
            <a:endParaRPr lang="en-US" sz="4000" b="1" i="0" dirty="0">
              <a:solidFill>
                <a:srgbClr val="0A0A0A"/>
              </a:solidFill>
              <a:effectLst/>
              <a:latin typeface="Calibri (Headings)"/>
            </a:endParaRPr>
          </a:p>
        </p:txBody>
      </p:sp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9690852-F2BD-419E-BCFE-EDB85BB311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96846"/>
            <a:ext cx="4815011" cy="4562986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8CC1D0B7-DCE9-4DDB-ADFD-E3C3423D0D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2949" y="1596845"/>
            <a:ext cx="4394822" cy="456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22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39233" y="2836985"/>
            <a:ext cx="8013700" cy="521469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kumimoji="1" lang="en-US" altLang="zh-CN" dirty="0">
              <a:solidFill>
                <a:schemeClr val="tx2"/>
              </a:solidFill>
            </a:endParaRPr>
          </a:p>
          <a:p>
            <a:endParaRPr kumimoji="1" lang="zh-CN" altLang="en-US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0465" y="1461751"/>
            <a:ext cx="865123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atin typeface="+mj-lt"/>
              </a:rPr>
              <a:t>CELIN Briefs </a:t>
            </a:r>
            <a:r>
              <a:rPr lang="zh-CN" altLang="en-US" sz="4000" b="1" dirty="0">
                <a:latin typeface="+mj-lt"/>
              </a:rPr>
              <a:t>专题指南系列 </a:t>
            </a:r>
            <a:endParaRPr lang="en-US" altLang="zh-CN" sz="4000" b="1" dirty="0">
              <a:latin typeface="+mj-lt"/>
            </a:endParaRPr>
          </a:p>
          <a:p>
            <a:pPr algn="ctr"/>
            <a:endParaRPr lang="en-US" altLang="zh-CN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/>
              <a:t>11 CELIN Briefs have been published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/>
              <a:t>Available in English and in Chinese</a:t>
            </a:r>
          </a:p>
          <a:p>
            <a:endParaRPr kumimoji="1" lang="en-US" altLang="zh-CN" sz="2800" dirty="0"/>
          </a:p>
          <a:p>
            <a:r>
              <a:rPr kumimoji="1" lang="en-US" altLang="zh-CN" sz="2800" b="1" dirty="0"/>
              <a:t>CELIN Briefs Editors: </a:t>
            </a:r>
          </a:p>
          <a:p>
            <a:r>
              <a:rPr kumimoji="1" lang="en-US" altLang="zh-CN" sz="2800" dirty="0"/>
              <a:t>Shuhan C. Wang, Ph.D., </a:t>
            </a:r>
            <a:r>
              <a:rPr kumimoji="1" lang="en-US" altLang="zh-CN" sz="28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shuhancw@gmail.com</a:t>
            </a:r>
            <a:endParaRPr kumimoji="1" lang="en-US" altLang="zh-CN" sz="2800" dirty="0">
              <a:solidFill>
                <a:srgbClr val="0070C0"/>
              </a:solidFill>
            </a:endParaRPr>
          </a:p>
          <a:p>
            <a:r>
              <a:rPr kumimoji="1" lang="en-US" altLang="zh-CN" sz="2800" dirty="0"/>
              <a:t>Joy K. Peyton, Ph.D., </a:t>
            </a:r>
            <a:r>
              <a:rPr kumimoji="1" lang="en-US" altLang="zh-CN" sz="28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joy@peytons.us</a:t>
            </a:r>
            <a:endParaRPr kumimoji="1" lang="en-US" altLang="zh-CN" sz="2800" dirty="0">
              <a:solidFill>
                <a:srgbClr val="0070C0"/>
              </a:solidFill>
            </a:endParaRPr>
          </a:p>
          <a:p>
            <a:endParaRPr kumimoji="1" lang="en-US" altLang="zh-CN" sz="2800" dirty="0"/>
          </a:p>
          <a:p>
            <a:r>
              <a:rPr kumimoji="1" lang="en-US" altLang="zh-CN" sz="2800" b="1" dirty="0"/>
              <a:t>Find CELIN Briefs at: </a:t>
            </a:r>
            <a:r>
              <a:rPr kumimoji="1" lang="en-US" altLang="zh-CN" sz="28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</a:t>
            </a:r>
            <a:r>
              <a:rPr lang="en-US" altLang="zh-CN" sz="28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AsiaSociety.org/CELIN</a:t>
            </a:r>
            <a:endParaRPr lang="en-US" altLang="zh-CN" sz="2800" dirty="0">
              <a:solidFill>
                <a:srgbClr val="0070C0"/>
              </a:solidFill>
            </a:endParaRPr>
          </a:p>
          <a:p>
            <a:pPr algn="ctr"/>
            <a:endParaRPr lang="en-US" altLang="zh-CN" sz="3200" dirty="0"/>
          </a:p>
        </p:txBody>
      </p:sp>
      <p:pic>
        <p:nvPicPr>
          <p:cNvPr id="6" name="Picture 5" descr="Macintosh HD:Users:graphics:Box Sync:Graphics Projects for Intern:Education CELIN Brief 2:work from this (CELIN Brief) :CELIN briefheader finalize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74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5231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39233" y="2836985"/>
            <a:ext cx="8013700" cy="521469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kumimoji="1" lang="en-US" altLang="zh-CN" dirty="0">
              <a:solidFill>
                <a:schemeClr val="tx2"/>
              </a:solidFill>
            </a:endParaRPr>
          </a:p>
          <a:p>
            <a:endParaRPr kumimoji="1" lang="zh-CN" altLang="en-US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0465" y="1461751"/>
            <a:ext cx="8651235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libri (Headings)"/>
              </a:rPr>
              <a:t>Curriculum and Instruction</a:t>
            </a:r>
          </a:p>
          <a:p>
            <a:pPr algn="ctr"/>
            <a:endParaRPr lang="en-US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Designing and Implementing Chinese Language Programs: Preparing Students for the Real World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Curriculum, Instruction, and Assessment for Elementary Chinese and Immersion Programs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Learning Chinese in the Digital Age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3200" dirty="0"/>
          </a:p>
          <a:p>
            <a:pPr algn="ctr"/>
            <a:endParaRPr lang="en-US" altLang="zh-CN" sz="3200" dirty="0"/>
          </a:p>
        </p:txBody>
      </p:sp>
      <p:pic>
        <p:nvPicPr>
          <p:cNvPr id="6" name="Picture 5" descr="Macintosh HD:Users:graphics:Box Sync:Graphics Projects for Intern:Education CELIN Brief 2:work from this (CELIN Brief) :CELIN briefheader finalize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74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54548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39233" y="2836985"/>
            <a:ext cx="8013700" cy="521469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kumimoji="1" lang="en-US" altLang="zh-CN" dirty="0">
              <a:solidFill>
                <a:schemeClr val="tx2"/>
              </a:solidFill>
            </a:endParaRPr>
          </a:p>
          <a:p>
            <a:endParaRPr kumimoji="1" lang="zh-CN" altLang="en-US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0465" y="1461751"/>
            <a:ext cx="865123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+mj-lt"/>
              </a:rPr>
              <a:t>Literacy and Learning Outcomes</a:t>
            </a:r>
          </a:p>
          <a:p>
            <a:pPr algn="ctr"/>
            <a:endParaRPr lang="en-US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Developing Initial Literacy in Chinese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Mapping Chinese Language Learning Outcomes in Grades K–12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3200" dirty="0"/>
          </a:p>
          <a:p>
            <a:pPr algn="ctr"/>
            <a:endParaRPr lang="en-US" altLang="zh-CN" sz="3200" dirty="0"/>
          </a:p>
        </p:txBody>
      </p:sp>
      <p:pic>
        <p:nvPicPr>
          <p:cNvPr id="6" name="Picture 5" descr="Macintosh HD:Users:graphics:Box Sync:Graphics Projects for Intern:Education CELIN Brief 2:work from this (CELIN Brief) :CELIN briefheader finalize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74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1052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39233" y="2836985"/>
            <a:ext cx="8013700" cy="521469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kumimoji="1" lang="en-US" altLang="zh-CN" dirty="0">
              <a:solidFill>
                <a:schemeClr val="tx2"/>
              </a:solidFill>
            </a:endParaRPr>
          </a:p>
          <a:p>
            <a:endParaRPr kumimoji="1" lang="zh-CN" altLang="en-US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0465" y="1450865"/>
            <a:ext cx="8651235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libri (Headings)"/>
              </a:rPr>
              <a:t>Articulation and Integration</a:t>
            </a:r>
          </a:p>
          <a:p>
            <a:pPr algn="ctr"/>
            <a:endParaRPr lang="en-US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Making Middle and High School Mandarin Immersion Work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Immersion Education: Creating an Integrated School Culture</a:t>
            </a:r>
          </a:p>
          <a:p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3200" dirty="0"/>
          </a:p>
          <a:p>
            <a:pPr algn="ctr"/>
            <a:endParaRPr lang="en-US" altLang="zh-CN" sz="3200" dirty="0"/>
          </a:p>
        </p:txBody>
      </p:sp>
      <p:pic>
        <p:nvPicPr>
          <p:cNvPr id="6" name="Picture 5" descr="Macintosh HD:Users:graphics:Box Sync:Graphics Projects for Intern:Education CELIN Brief 2:work from this (CELIN Brief) :CELIN briefheader finalize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74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70557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39233" y="2836985"/>
            <a:ext cx="8013700" cy="521469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kumimoji="1" lang="en-US" altLang="zh-CN" dirty="0">
              <a:solidFill>
                <a:schemeClr val="tx2"/>
              </a:solidFill>
            </a:endParaRPr>
          </a:p>
          <a:p>
            <a:endParaRPr kumimoji="1" lang="zh-CN" altLang="en-US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0465" y="1461751"/>
            <a:ext cx="865123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libri (Headings)"/>
              </a:rPr>
              <a:t>Teacher Development and Support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Cultivating Teacher Leaders to Advance the Field of Chinese Language and Culture Education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Recruiting and Supporting International Chinese Language Teachers in U.S. K–12 Programs</a:t>
            </a:r>
          </a:p>
          <a:p>
            <a:endParaRPr lang="en-US" altLang="zh-CN" sz="3200" dirty="0"/>
          </a:p>
          <a:p>
            <a:pPr algn="ctr"/>
            <a:endParaRPr lang="en-US" altLang="zh-CN" sz="3200" dirty="0"/>
          </a:p>
        </p:txBody>
      </p:sp>
      <p:pic>
        <p:nvPicPr>
          <p:cNvPr id="6" name="Picture 5" descr="Macintosh HD:Users:graphics:Box Sync:Graphics Projects for Intern:Education CELIN Brief 2:work from this (CELIN Brief) :CELIN briefheader finalize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74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37845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39233" y="2836985"/>
            <a:ext cx="8013700" cy="521469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kumimoji="1" lang="en-US" altLang="zh-CN" dirty="0">
              <a:solidFill>
                <a:schemeClr val="tx2"/>
              </a:solidFill>
            </a:endParaRPr>
          </a:p>
          <a:p>
            <a:endParaRPr kumimoji="1" lang="zh-CN" altLang="en-US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0465" y="1461751"/>
            <a:ext cx="865123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libri (Headings)"/>
              </a:rPr>
              <a:t>Collaborating With Parents</a:t>
            </a:r>
          </a:p>
          <a:p>
            <a:pPr algn="ctr"/>
            <a:endParaRPr lang="en-US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Parents as Partners in Their Children's Chinese Immersion Education: Making Decisions and Providing Support</a:t>
            </a:r>
          </a:p>
          <a:p>
            <a:endParaRPr lang="en-US" altLang="zh-CN" sz="3200" dirty="0"/>
          </a:p>
          <a:p>
            <a:pPr algn="ctr"/>
            <a:endParaRPr lang="en-US" altLang="zh-CN" sz="3200" dirty="0"/>
          </a:p>
        </p:txBody>
      </p:sp>
      <p:pic>
        <p:nvPicPr>
          <p:cNvPr id="6" name="Picture 5" descr="Macintosh HD:Users:graphics:Box Sync:Graphics Projects for Intern:Education CELIN Brief 2:work from this (CELIN Brief) :CELIN briefheader finalize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74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50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2EF7A-00AC-4DBE-A3FA-CB6FE0290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3550" y="1376718"/>
            <a:ext cx="314325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CELIN Program Evaluation Checklist: 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https://asiasociety.org/sites/default/files/inline-files/2018-celin-key-features-effective-chinese-language-programs-celin-checklist.pdf</a:t>
            </a:r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EC3B82-35A3-BC4B-A152-03730C025CB2}"/>
              </a:ext>
            </a:extLst>
          </p:cNvPr>
          <p:cNvGrpSpPr/>
          <p:nvPr/>
        </p:nvGrpSpPr>
        <p:grpSpPr>
          <a:xfrm>
            <a:off x="0" y="0"/>
            <a:ext cx="9144000" cy="1028700"/>
            <a:chOff x="254000" y="-173736"/>
            <a:chExt cx="12192000" cy="1042415"/>
          </a:xfrm>
        </p:grpSpPr>
        <p:pic>
          <p:nvPicPr>
            <p:cNvPr id="5" name="Picture 4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F24C163C-3BB7-E648-B69E-4A8225E57864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" y="-173736"/>
              <a:ext cx="12192000" cy="1042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F1A13331-5978-2849-9AB5-7B68DF67C9F6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74" r="39000" b="64035"/>
            <a:stretch/>
          </p:blipFill>
          <p:spPr bwMode="auto">
            <a:xfrm>
              <a:off x="4826000" y="173736"/>
              <a:ext cx="2819400" cy="3749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2D152FF-39D0-F140-A759-D9F7328F3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344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24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7AAA0-C5D9-42FB-8CBF-BFD6227F6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6270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Small-Group Discussions – 15 minutes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BC6A9-3FE1-4518-B6C5-A9A93E506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5039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1000" b="1" dirty="0">
              <a:latin typeface="+mj-lt"/>
            </a:endParaRPr>
          </a:p>
          <a:p>
            <a:pPr marL="0" indent="0" algn="ctr">
              <a:buNone/>
            </a:pPr>
            <a:r>
              <a:rPr lang="en-US" sz="3000" b="1" dirty="0">
                <a:latin typeface="+mj-lt"/>
              </a:rPr>
              <a:t>CELIN Collections of Programs</a:t>
            </a:r>
          </a:p>
          <a:p>
            <a:pPr marL="0" indent="0" algn="ctr">
              <a:buNone/>
            </a:pPr>
            <a:endParaRPr lang="en-US" sz="1000" b="1" dirty="0">
              <a:latin typeface="+mj-lt"/>
            </a:endParaRPr>
          </a:p>
          <a:p>
            <a:pPr marL="0" indent="0" algn="ctr">
              <a:buNone/>
            </a:pPr>
            <a:r>
              <a:rPr lang="en-US" sz="3000" dirty="0"/>
              <a:t>1. CELIN's Online Directory of Student Chinese Early Language and Immersion Programs Across the U.S.</a:t>
            </a:r>
          </a:p>
          <a:p>
            <a:pPr marL="0" indent="0" algn="ctr">
              <a:buNone/>
            </a:pPr>
            <a:r>
              <a:rPr lang="en-US" sz="3000" i="1" dirty="0"/>
              <a:t>Searchable features: state, city, institute, grades</a:t>
            </a:r>
          </a:p>
          <a:p>
            <a:pPr marL="0" indent="0" algn="ctr">
              <a:buNone/>
            </a:pPr>
            <a:endParaRPr lang="en-US" sz="3000" i="1" dirty="0"/>
          </a:p>
          <a:p>
            <a:pPr marL="0" indent="0">
              <a:buNone/>
            </a:pPr>
            <a:r>
              <a:rPr lang="en-US" sz="3000" dirty="0"/>
              <a:t>2. Teacher Programs</a:t>
            </a:r>
            <a:endParaRPr lang="en-US" sz="10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2800" dirty="0">
                <a:hlinkClick r:id="rId3"/>
              </a:rPr>
              <a:t>https://asiasociety.org/china-learning-initiatives/directory-programs</a:t>
            </a:r>
            <a:endParaRPr kumimoji="1" lang="en-US" altLang="zh-CN" sz="28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CBF5EF-FFBB-1649-A9BF-E2C2E167BD1A}"/>
              </a:ext>
            </a:extLst>
          </p:cNvPr>
          <p:cNvGrpSpPr/>
          <p:nvPr/>
        </p:nvGrpSpPr>
        <p:grpSpPr>
          <a:xfrm>
            <a:off x="0" y="0"/>
            <a:ext cx="9144000" cy="1096108"/>
            <a:chOff x="254000" y="-173736"/>
            <a:chExt cx="12192000" cy="1042415"/>
          </a:xfrm>
        </p:grpSpPr>
        <p:pic>
          <p:nvPicPr>
            <p:cNvPr id="5" name="Picture 4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4F0135E1-27CC-4540-A481-3F38A059082B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" y="-173736"/>
              <a:ext cx="12192000" cy="1042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9EAC7B7F-8E3B-F34C-9E87-F00C9A9FBD24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74" r="39000" b="64035"/>
            <a:stretch/>
          </p:blipFill>
          <p:spPr bwMode="auto">
            <a:xfrm>
              <a:off x="4826000" y="173736"/>
              <a:ext cx="2819400" cy="3749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9E22138-B37D-7140-9849-37D22F5C8746}"/>
              </a:ext>
            </a:extLst>
          </p:cNvPr>
          <p:cNvPicPr/>
          <p:nvPr/>
        </p:nvPicPr>
        <p:blipFill rotWithShape="1">
          <a:blip r:embed="rId5"/>
          <a:srcRect l="12820" t="13683" r="13783" b="9350"/>
          <a:stretch/>
        </p:blipFill>
        <p:spPr bwMode="auto">
          <a:xfrm>
            <a:off x="5247861" y="4169258"/>
            <a:ext cx="3896139" cy="24152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2744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CFFF6-842B-9A41-A11B-6BECE60E6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92692"/>
            <a:ext cx="8229600" cy="72556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Session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FDC66-B2F2-3F46-B5A6-362BD3B7F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8252"/>
            <a:ext cx="8229600" cy="5119630"/>
          </a:xfrm>
        </p:spPr>
        <p:txBody>
          <a:bodyPr>
            <a:normAutofit/>
          </a:bodyPr>
          <a:lstStyle/>
          <a:p>
            <a:r>
              <a:rPr lang="en-US" sz="2800" dirty="0"/>
              <a:t>We want to engage the field in knowing how we can further our service to the field! </a:t>
            </a:r>
          </a:p>
          <a:p>
            <a:endParaRPr lang="en-US" sz="1000" dirty="0"/>
          </a:p>
          <a:p>
            <a:r>
              <a:rPr lang="en-US" sz="2800" dirty="0"/>
              <a:t>Show how CELIN provides resources for educators, parents, and programs</a:t>
            </a:r>
          </a:p>
          <a:p>
            <a:endParaRPr lang="en-US" sz="1000" dirty="0"/>
          </a:p>
          <a:p>
            <a:r>
              <a:rPr lang="en-US" sz="2800" dirty="0"/>
              <a:t>Share information about Chinese language student and teacher program collections </a:t>
            </a:r>
          </a:p>
          <a:p>
            <a:endParaRPr lang="en-US" sz="1000" dirty="0"/>
          </a:p>
          <a:p>
            <a:r>
              <a:rPr lang="en-US" sz="2800" dirty="0"/>
              <a:t>Discuss new CELIN Initiatives  </a:t>
            </a:r>
          </a:p>
          <a:p>
            <a:endParaRPr lang="en-US" sz="1000" dirty="0"/>
          </a:p>
          <a:p>
            <a:r>
              <a:rPr lang="en-US" sz="2800" dirty="0"/>
              <a:t>Invite your participation and collaboration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FBF59A-9F49-AC4A-AC8C-8BA399E2BFA1}"/>
              </a:ext>
            </a:extLst>
          </p:cNvPr>
          <p:cNvGrpSpPr/>
          <p:nvPr/>
        </p:nvGrpSpPr>
        <p:grpSpPr>
          <a:xfrm>
            <a:off x="0" y="0"/>
            <a:ext cx="9144000" cy="1028700"/>
            <a:chOff x="254000" y="-173736"/>
            <a:chExt cx="12192000" cy="1042415"/>
          </a:xfrm>
        </p:grpSpPr>
        <p:pic>
          <p:nvPicPr>
            <p:cNvPr id="5" name="Picture 4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F8F5D50A-B7FE-3D4E-8350-D3438FFFD040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" y="-173736"/>
              <a:ext cx="12192000" cy="1042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12A5115C-AEC3-7F4B-81B4-EAF97B7B864D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74" r="39000" b="64035"/>
            <a:stretch/>
          </p:blipFill>
          <p:spPr bwMode="auto">
            <a:xfrm>
              <a:off x="4826000" y="173736"/>
              <a:ext cx="2819400" cy="37490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3649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7AAA0-C5D9-42FB-8CBF-BFD6227F6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6270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Small-Group Discussions – 15 minutes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BC6A9-3FE1-4518-B6C5-A9A93E506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5039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1000" b="1" dirty="0">
              <a:latin typeface="+mj-lt"/>
            </a:endParaRPr>
          </a:p>
          <a:p>
            <a:pPr marL="0" indent="0" algn="ctr">
              <a:buNone/>
            </a:pPr>
            <a:r>
              <a:rPr lang="en-US" sz="4000" b="1" dirty="0">
                <a:latin typeface="+mj-lt"/>
              </a:rPr>
              <a:t>Student Programs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CBF5EF-FFBB-1649-A9BF-E2C2E167BD1A}"/>
              </a:ext>
            </a:extLst>
          </p:cNvPr>
          <p:cNvGrpSpPr/>
          <p:nvPr/>
        </p:nvGrpSpPr>
        <p:grpSpPr>
          <a:xfrm>
            <a:off x="0" y="0"/>
            <a:ext cx="9144000" cy="1096108"/>
            <a:chOff x="254000" y="-173736"/>
            <a:chExt cx="12192000" cy="1042415"/>
          </a:xfrm>
        </p:grpSpPr>
        <p:pic>
          <p:nvPicPr>
            <p:cNvPr id="5" name="Picture 4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4F0135E1-27CC-4540-A481-3F38A059082B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" y="-173736"/>
              <a:ext cx="12192000" cy="1042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9EAC7B7F-8E3B-F34C-9E87-F00C9A9FBD24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74" r="39000" b="64035"/>
            <a:stretch/>
          </p:blipFill>
          <p:spPr bwMode="auto">
            <a:xfrm>
              <a:off x="4826000" y="173736"/>
              <a:ext cx="2819400" cy="374905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90AC6CE-9B53-DF4D-97B4-4E91393521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9342326"/>
              </p:ext>
            </p:extLst>
          </p:nvPr>
        </p:nvGraphicFramePr>
        <p:xfrm>
          <a:off x="401904" y="2711531"/>
          <a:ext cx="8340191" cy="29505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9519">
                  <a:extLst>
                    <a:ext uri="{9D8B030D-6E8A-4147-A177-3AD203B41FA5}">
                      <a16:colId xmlns:a16="http://schemas.microsoft.com/office/drawing/2014/main" val="3289395884"/>
                    </a:ext>
                  </a:extLst>
                </a:gridCol>
                <a:gridCol w="1453285">
                  <a:extLst>
                    <a:ext uri="{9D8B030D-6E8A-4147-A177-3AD203B41FA5}">
                      <a16:colId xmlns:a16="http://schemas.microsoft.com/office/drawing/2014/main" val="1595245801"/>
                    </a:ext>
                  </a:extLst>
                </a:gridCol>
                <a:gridCol w="1708786">
                  <a:extLst>
                    <a:ext uri="{9D8B030D-6E8A-4147-A177-3AD203B41FA5}">
                      <a16:colId xmlns:a16="http://schemas.microsoft.com/office/drawing/2014/main" val="1329378852"/>
                    </a:ext>
                  </a:extLst>
                </a:gridCol>
                <a:gridCol w="1590154">
                  <a:extLst>
                    <a:ext uri="{9D8B030D-6E8A-4147-A177-3AD203B41FA5}">
                      <a16:colId xmlns:a16="http://schemas.microsoft.com/office/drawing/2014/main" val="3435205556"/>
                    </a:ext>
                  </a:extLst>
                </a:gridCol>
                <a:gridCol w="1898447">
                  <a:extLst>
                    <a:ext uri="{9D8B030D-6E8A-4147-A177-3AD203B41FA5}">
                      <a16:colId xmlns:a16="http://schemas.microsoft.com/office/drawing/2014/main" val="3288550951"/>
                    </a:ext>
                  </a:extLst>
                </a:gridCol>
              </a:tblGrid>
              <a:tr h="9130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Gill Sans Light" panose="020B0302020104020203" pitchFamily="34" charset="-79"/>
                        </a:rPr>
                        <a:t>Time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10/2016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Gill Sans Light" panose="020B0302020104020203" pitchFamily="34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05/2018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Gill Sans Light" panose="020B0302020104020203" pitchFamily="34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Gill Sans Light" panose="020B0302020104020203" pitchFamily="34" charset="-79"/>
                        </a:rPr>
                        <a:t>05/2019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Gill Sans Light" panose="020B0302020104020203" pitchFamily="34" charset="-79"/>
                        </a:rPr>
                        <a:t>05/2020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9254972"/>
                  </a:ext>
                </a:extLst>
              </a:tr>
              <a:tr h="8449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Number of Programs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Gill Sans Light" panose="020B0302020104020203" pitchFamily="34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179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Gill Sans Light" panose="020B0302020104020203" pitchFamily="34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339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Gill Sans Light" panose="020B0302020104020203" pitchFamily="34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393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Gill Sans Light" panose="020B0302020104020203" pitchFamily="34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Gill Sans Light" panose="020B0302020104020203" pitchFamily="34" charset="-79"/>
                        </a:rPr>
                        <a:t>428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2779435"/>
                  </a:ext>
                </a:extLst>
              </a:tr>
              <a:tr h="11925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400" dirty="0">
                          <a:effectLst/>
                        </a:rPr>
                        <a:t>Percentage of Change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Gill Sans Light" panose="020B0302020104020203" pitchFamily="34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Gill Sans Light" panose="020B0302020104020203" pitchFamily="34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Gill Sans Light" panose="020B0302020104020203" pitchFamily="34" charset="-79"/>
                        </a:rPr>
                        <a:t>89%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Gill Sans Light" panose="020B0302020104020203" pitchFamily="34" charset="-79"/>
                        </a:rPr>
                        <a:t>16%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Gill Sans Light" panose="020B0302020104020203" pitchFamily="34" charset="-79"/>
                        </a:rPr>
                        <a:t>10%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8891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165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BC6A9-3FE1-4518-B6C5-A9A93E506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453" y="807788"/>
            <a:ext cx="8167607" cy="48169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1000" b="1" dirty="0"/>
          </a:p>
          <a:p>
            <a:pPr marL="0" indent="0" algn="ctr">
              <a:buNone/>
            </a:pPr>
            <a:r>
              <a:rPr lang="en-US" sz="3600" b="1" dirty="0"/>
              <a:t>Types of Programs</a:t>
            </a:r>
            <a:endParaRPr lang="en-US" sz="3600" dirty="0"/>
          </a:p>
          <a:p>
            <a:pPr marL="0" indent="0">
              <a:buNone/>
            </a:pPr>
            <a:r>
              <a:rPr lang="en-US" sz="3200" dirty="0"/>
              <a:t>We started with K-5 programs, now we are also collecting early childhood (2 ⎯ 5 years old) and secondary school programs (G6 ⎯ G12). </a:t>
            </a:r>
            <a:endParaRPr lang="en-US" dirty="0"/>
          </a:p>
          <a:p>
            <a:pPr marL="0" indent="0">
              <a:buNone/>
            </a:pPr>
            <a:endParaRPr lang="en-US" sz="75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90AC6CE-9B53-DF4D-97B4-4E91393521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014713"/>
              </p:ext>
            </p:extLst>
          </p:nvPr>
        </p:nvGraphicFramePr>
        <p:xfrm>
          <a:off x="635107" y="3560233"/>
          <a:ext cx="7734300" cy="3088842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4157830">
                  <a:extLst>
                    <a:ext uri="{9D8B030D-6E8A-4147-A177-3AD203B41FA5}">
                      <a16:colId xmlns:a16="http://schemas.microsoft.com/office/drawing/2014/main" val="3289395884"/>
                    </a:ext>
                  </a:extLst>
                </a:gridCol>
                <a:gridCol w="3576470">
                  <a:extLst>
                    <a:ext uri="{9D8B030D-6E8A-4147-A177-3AD203B41FA5}">
                      <a16:colId xmlns:a16="http://schemas.microsoft.com/office/drawing/2014/main" val="1595245801"/>
                    </a:ext>
                  </a:extLst>
                </a:gridCol>
              </a:tblGrid>
              <a:tr h="5285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Program Type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Number of Programs 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649254972"/>
                  </a:ext>
                </a:extLst>
              </a:tr>
              <a:tr h="7812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Immersion Program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150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332779435"/>
                  </a:ext>
                </a:extLst>
              </a:tr>
              <a:tr h="7812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PK-5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290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178891606"/>
                  </a:ext>
                </a:extLst>
              </a:tr>
              <a:tr h="7812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6-12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175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421973627"/>
                  </a:ext>
                </a:extLst>
              </a:tr>
            </a:tbl>
          </a:graphicData>
        </a:graphic>
      </p:graphicFrame>
      <p:pic>
        <p:nvPicPr>
          <p:cNvPr id="10" name="Picture 9" descr="Macintosh HD:Users:graphics:Box Sync:Graphics Projects for Intern:Education CELIN Brief 2:work from this (CELIN Brief) :CELIN briefheader finalize.png">
            <a:extLst>
              <a:ext uri="{FF2B5EF4-FFF2-40B4-BE49-F238E27FC236}">
                <a16:creationId xmlns:a16="http://schemas.microsoft.com/office/drawing/2014/main" id="{EC6E13E6-D00F-7F4D-9E88-E8934E66D36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74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32815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7AAA0-C5D9-42FB-8CBF-BFD6227F6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6270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Small-Group Discussions – 15 minutes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BC6A9-3FE1-4518-B6C5-A9A93E506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95747"/>
            <a:ext cx="8229600" cy="55039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latin typeface="+mj-lt"/>
              </a:rPr>
              <a:t>Teacher Programs</a:t>
            </a:r>
            <a:endParaRPr lang="en-US" sz="2000" i="1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CBF5EF-FFBB-1649-A9BF-E2C2E167BD1A}"/>
              </a:ext>
            </a:extLst>
          </p:cNvPr>
          <p:cNvGrpSpPr/>
          <p:nvPr/>
        </p:nvGrpSpPr>
        <p:grpSpPr>
          <a:xfrm>
            <a:off x="0" y="0"/>
            <a:ext cx="9144000" cy="1096108"/>
            <a:chOff x="254000" y="-173736"/>
            <a:chExt cx="12192000" cy="1042415"/>
          </a:xfrm>
        </p:grpSpPr>
        <p:pic>
          <p:nvPicPr>
            <p:cNvPr id="5" name="Picture 4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4F0135E1-27CC-4540-A481-3F38A059082B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" y="-173736"/>
              <a:ext cx="12192000" cy="1042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9EAC7B7F-8E3B-F34C-9E87-F00C9A9FBD24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74" r="39000" b="64035"/>
            <a:stretch/>
          </p:blipFill>
          <p:spPr bwMode="auto">
            <a:xfrm>
              <a:off x="4826000" y="173736"/>
              <a:ext cx="2819400" cy="374905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90AC6CE-9B53-DF4D-97B4-4E91393521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8080941"/>
              </p:ext>
            </p:extLst>
          </p:nvPr>
        </p:nvGraphicFramePr>
        <p:xfrm>
          <a:off x="228600" y="2362199"/>
          <a:ext cx="8527774" cy="33528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7518">
                  <a:extLst>
                    <a:ext uri="{9D8B030D-6E8A-4147-A177-3AD203B41FA5}">
                      <a16:colId xmlns:a16="http://schemas.microsoft.com/office/drawing/2014/main" val="3289395884"/>
                    </a:ext>
                  </a:extLst>
                </a:gridCol>
                <a:gridCol w="1524318">
                  <a:extLst>
                    <a:ext uri="{9D8B030D-6E8A-4147-A177-3AD203B41FA5}">
                      <a16:colId xmlns:a16="http://schemas.microsoft.com/office/drawing/2014/main" val="1595245801"/>
                    </a:ext>
                  </a:extLst>
                </a:gridCol>
                <a:gridCol w="1708873">
                  <a:extLst>
                    <a:ext uri="{9D8B030D-6E8A-4147-A177-3AD203B41FA5}">
                      <a16:colId xmlns:a16="http://schemas.microsoft.com/office/drawing/2014/main" val="1329378852"/>
                    </a:ext>
                  </a:extLst>
                </a:gridCol>
                <a:gridCol w="1625919">
                  <a:extLst>
                    <a:ext uri="{9D8B030D-6E8A-4147-A177-3AD203B41FA5}">
                      <a16:colId xmlns:a16="http://schemas.microsoft.com/office/drawing/2014/main" val="3435205556"/>
                    </a:ext>
                  </a:extLst>
                </a:gridCol>
                <a:gridCol w="1941146">
                  <a:extLst>
                    <a:ext uri="{9D8B030D-6E8A-4147-A177-3AD203B41FA5}">
                      <a16:colId xmlns:a16="http://schemas.microsoft.com/office/drawing/2014/main" val="3288550951"/>
                    </a:ext>
                  </a:extLst>
                </a:gridCol>
              </a:tblGrid>
              <a:tr h="12294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Gill Sans Light" panose="020B0302020104020203" pitchFamily="34" charset="-79"/>
                        </a:rPr>
                        <a:t>Time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01/2018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Gill Sans Light" panose="020B0302020104020203" pitchFamily="34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05/2018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Gill Sans Light" panose="020B0302020104020203" pitchFamily="34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Gill Sans Light" panose="020B0302020104020203" pitchFamily="34" charset="-79"/>
                        </a:rPr>
                        <a:t>05/2019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Gill Sans Light" panose="020B0302020104020203" pitchFamily="34" charset="-79"/>
                        </a:rPr>
                        <a:t>05/2020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9254972"/>
                  </a:ext>
                </a:extLst>
              </a:tr>
              <a:tr h="113767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Number of Programs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Gill Sans Light" panose="020B0302020104020203" pitchFamily="34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Gill Sans Light" panose="020B0302020104020203" pitchFamily="34" charset="-79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Gill Sans Light" panose="020B0302020104020203" pitchFamily="34" charset="-79"/>
                        </a:rPr>
                        <a:t>42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Gill Sans Light" panose="020B0302020104020203" pitchFamily="34" charset="-79"/>
                        </a:rPr>
                        <a:t>60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Gill Sans Light" panose="020B0302020104020203" pitchFamily="34" charset="-79"/>
                        </a:rPr>
                        <a:t>93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2779435"/>
                  </a:ext>
                </a:extLst>
              </a:tr>
              <a:tr h="9856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400" dirty="0">
                          <a:effectLst/>
                        </a:rPr>
                        <a:t>Percentage of Change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Gill Sans Light" panose="020B0302020104020203" pitchFamily="34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Gill Sans Light" panose="020B0302020104020203" pitchFamily="34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Gill Sans Light" panose="020B0302020104020203" pitchFamily="34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Gill Sans Light" panose="020B0302020104020203" pitchFamily="34" charset="-79"/>
                        </a:rPr>
                        <a:t>52%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Gill Sans Light" panose="020B0302020104020203" pitchFamily="34" charset="-79"/>
                        </a:rPr>
                        <a:t>55%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889160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5571CC4-8B68-F347-9E75-D2813898548E}"/>
              </a:ext>
            </a:extLst>
          </p:cNvPr>
          <p:cNvSpPr txBox="1"/>
          <p:nvPr/>
        </p:nvSpPr>
        <p:spPr>
          <a:xfrm>
            <a:off x="775253" y="5829974"/>
            <a:ext cx="7792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Make sure your programs are included! </a:t>
            </a:r>
          </a:p>
        </p:txBody>
      </p:sp>
    </p:spTree>
    <p:extLst>
      <p:ext uri="{BB962C8B-B14F-4D97-AF65-F5344CB8AC3E}">
        <p14:creationId xmlns:p14="http://schemas.microsoft.com/office/powerpoint/2010/main" val="404855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BC6A9-3FE1-4518-B6C5-A9A93E506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61478"/>
            <a:ext cx="8420100" cy="52060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latin typeface="+mj-lt"/>
              </a:rPr>
              <a:t>Work in Progress</a:t>
            </a:r>
          </a:p>
          <a:p>
            <a:pPr marL="0" indent="0" algn="ctr">
              <a:buNone/>
            </a:pPr>
            <a:endParaRPr lang="en-US" sz="750" i="1" dirty="0"/>
          </a:p>
          <a:p>
            <a:r>
              <a:rPr lang="en-US" sz="2800" dirty="0"/>
              <a:t>Update program information monthly</a:t>
            </a:r>
          </a:p>
          <a:p>
            <a:r>
              <a:rPr lang="en-US" sz="2800" dirty="0"/>
              <a:t>We are in the process of redesigning the database</a:t>
            </a:r>
          </a:p>
          <a:p>
            <a:r>
              <a:rPr lang="en-US" sz="2800" dirty="0"/>
              <a:t>Continue to improve the directory framework to ensure the information is more complete and easier to search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3200" b="1" i="1" dirty="0"/>
              <a:t>Please send us your program information to be included!  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Email us: celin@asiasociety.org</a:t>
            </a:r>
            <a:endParaRPr lang="en-US" sz="36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2700" b="1" i="1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93B816E-4247-C248-B59D-8409CC86BB6B}"/>
              </a:ext>
            </a:extLst>
          </p:cNvPr>
          <p:cNvGrpSpPr/>
          <p:nvPr/>
        </p:nvGrpSpPr>
        <p:grpSpPr>
          <a:xfrm>
            <a:off x="0" y="0"/>
            <a:ext cx="9144000" cy="1096108"/>
            <a:chOff x="254000" y="-173736"/>
            <a:chExt cx="12192000" cy="1042415"/>
          </a:xfrm>
        </p:grpSpPr>
        <p:pic>
          <p:nvPicPr>
            <p:cNvPr id="11" name="Picture 10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D2BFD840-281D-C84E-BD42-9B805101A898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" y="-173736"/>
              <a:ext cx="12192000" cy="1042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61897FC1-10A2-014C-B6CC-E3EAD6800299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74" r="39000" b="64035"/>
            <a:stretch/>
          </p:blipFill>
          <p:spPr bwMode="auto">
            <a:xfrm>
              <a:off x="4826000" y="173736"/>
              <a:ext cx="2819400" cy="37490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173221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E285F-4B55-3C46-976A-301F502D5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280091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/>
              <a:t>Five Major CELIN Initiatives </a:t>
            </a:r>
            <a:br>
              <a:rPr lang="en-US" dirty="0"/>
            </a:b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A81160A-16E3-0645-9D20-B845696BA75D}"/>
              </a:ext>
            </a:extLst>
          </p:cNvPr>
          <p:cNvGrpSpPr/>
          <p:nvPr/>
        </p:nvGrpSpPr>
        <p:grpSpPr>
          <a:xfrm>
            <a:off x="0" y="0"/>
            <a:ext cx="9144000" cy="1096108"/>
            <a:chOff x="254000" y="-173736"/>
            <a:chExt cx="12192000" cy="1042415"/>
          </a:xfrm>
        </p:grpSpPr>
        <p:pic>
          <p:nvPicPr>
            <p:cNvPr id="5" name="Picture 4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9DC9F9E0-7ACE-034B-9AA9-80ADAEDD7FB1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" y="-173736"/>
              <a:ext cx="12192000" cy="1042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5EF4F14A-C00C-0340-8A32-FB4110AA84BF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74" r="39000" b="64035"/>
            <a:stretch/>
          </p:blipFill>
          <p:spPr bwMode="auto">
            <a:xfrm>
              <a:off x="4826000" y="173736"/>
              <a:ext cx="2819400" cy="37490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0456812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E285F-4B55-3C46-976A-301F502D5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065654"/>
            <a:ext cx="8229600" cy="990600"/>
          </a:xfrm>
        </p:spPr>
        <p:txBody>
          <a:bodyPr/>
          <a:lstStyle/>
          <a:p>
            <a:pPr algn="ctr"/>
            <a:r>
              <a:rPr lang="en-US" dirty="0"/>
              <a:t>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906E1B5-ABDD-C84F-A6D3-11A5CE102C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7322574"/>
              </p:ext>
            </p:extLst>
          </p:nvPr>
        </p:nvGraphicFramePr>
        <p:xfrm>
          <a:off x="371475" y="1096108"/>
          <a:ext cx="8315325" cy="5806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9A81160A-16E3-0645-9D20-B845696BA75D}"/>
              </a:ext>
            </a:extLst>
          </p:cNvPr>
          <p:cNvGrpSpPr/>
          <p:nvPr/>
        </p:nvGrpSpPr>
        <p:grpSpPr>
          <a:xfrm>
            <a:off x="0" y="0"/>
            <a:ext cx="9144000" cy="1096108"/>
            <a:chOff x="254000" y="-173736"/>
            <a:chExt cx="12192000" cy="1042415"/>
          </a:xfrm>
        </p:grpSpPr>
        <p:pic>
          <p:nvPicPr>
            <p:cNvPr id="5" name="Picture 4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9DC9F9E0-7ACE-034B-9AA9-80ADAEDD7FB1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" y="-173736"/>
              <a:ext cx="12192000" cy="1042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5EF4F14A-C00C-0340-8A32-FB4110AA84BF}"/>
                </a:ext>
              </a:extLst>
            </p:cNvPr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74" r="39000" b="64035"/>
            <a:stretch/>
          </p:blipFill>
          <p:spPr bwMode="auto">
            <a:xfrm>
              <a:off x="4826000" y="173736"/>
              <a:ext cx="2819400" cy="37490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9092979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FD409-6378-5145-AA3B-93E363CD0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5772"/>
            <a:ext cx="8229600" cy="565935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200" dirty="0"/>
              <a:t>Pepperdine University and CELIN</a:t>
            </a:r>
          </a:p>
          <a:p>
            <a:pPr marL="0" indent="0" algn="ctr">
              <a:buNone/>
            </a:pPr>
            <a:r>
              <a:rPr lang="en-US" sz="3000" b="1" dirty="0"/>
              <a:t>Surveys of Early Childhood Education</a:t>
            </a:r>
            <a:r>
              <a:rPr lang="en-US" sz="3000" dirty="0"/>
              <a:t> </a:t>
            </a:r>
          </a:p>
          <a:p>
            <a:pPr marL="0" indent="0">
              <a:buNone/>
            </a:pPr>
            <a:endParaRPr lang="en-US" sz="1100" dirty="0"/>
          </a:p>
          <a:p>
            <a:r>
              <a:rPr lang="en-US" dirty="0"/>
              <a:t>Purpose: study the landscape and needs of Chinese early childhood education in the United States</a:t>
            </a:r>
          </a:p>
          <a:p>
            <a:endParaRPr lang="en-US" sz="1100" dirty="0"/>
          </a:p>
          <a:p>
            <a:r>
              <a:rPr lang="en-US" dirty="0"/>
              <a:t>Survey 1:  Teachers and program administrators</a:t>
            </a:r>
          </a:p>
          <a:p>
            <a:pPr marL="0" indent="0">
              <a:buNone/>
            </a:pPr>
            <a:r>
              <a:rPr lang="en-US" u="sng" dirty="0">
                <a:hlinkClick r:id="rId3"/>
              </a:rPr>
              <a:t>https://docs.google.com/forms/d/e/1FAIpQLSdj7Iz15PEPDbFadrgwcyO0DkVOCEdJ0OnPzd8w9aKVYh7WuA/viewform</a:t>
            </a:r>
            <a:endParaRPr lang="en-US" dirty="0"/>
          </a:p>
          <a:p>
            <a:endParaRPr lang="en-US" sz="1100" dirty="0"/>
          </a:p>
          <a:p>
            <a:r>
              <a:rPr lang="en-US" dirty="0"/>
              <a:t>Survey 2:  Chinese language and immersion early childhood 	        programs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https://docs.google.com/forms/d/e/1FAIpQLSffNmWE3m-tLAUPs34kpDA1vRn3A8c6JiXETwFN96MZpqq1LQ/viewform</a:t>
            </a:r>
            <a:endParaRPr lang="en-US" dirty="0"/>
          </a:p>
          <a:p>
            <a:endParaRPr lang="en-US" sz="1100" dirty="0"/>
          </a:p>
          <a:p>
            <a:r>
              <a:rPr lang="en-US" dirty="0"/>
              <a:t>Timeframe----July 15, 2020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37EA77D-4AF8-3740-82D8-FF2F20FE585A}"/>
              </a:ext>
            </a:extLst>
          </p:cNvPr>
          <p:cNvGrpSpPr/>
          <p:nvPr/>
        </p:nvGrpSpPr>
        <p:grpSpPr>
          <a:xfrm>
            <a:off x="0" y="0"/>
            <a:ext cx="9144000" cy="1028700"/>
            <a:chOff x="254000" y="-173736"/>
            <a:chExt cx="12192000" cy="1042415"/>
          </a:xfrm>
        </p:grpSpPr>
        <p:pic>
          <p:nvPicPr>
            <p:cNvPr id="5" name="Picture 4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82F0102B-DB92-F445-9AF7-8FB3BB3C85F2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" y="-173736"/>
              <a:ext cx="12192000" cy="1042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6E077ACA-FDC3-D146-BBC2-087B31429B06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74" r="39000" b="64035"/>
            <a:stretch/>
          </p:blipFill>
          <p:spPr bwMode="auto">
            <a:xfrm>
              <a:off x="4826000" y="173736"/>
              <a:ext cx="2819400" cy="37490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3517455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908B234-CD56-7A49-9D92-7F2C42AF81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7327738"/>
              </p:ext>
            </p:extLst>
          </p:nvPr>
        </p:nvGraphicFramePr>
        <p:xfrm>
          <a:off x="314325" y="1124956"/>
          <a:ext cx="8744614" cy="6030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39C09319-6514-8D43-B9B2-5989E92AB961}"/>
              </a:ext>
            </a:extLst>
          </p:cNvPr>
          <p:cNvGrpSpPr/>
          <p:nvPr/>
        </p:nvGrpSpPr>
        <p:grpSpPr>
          <a:xfrm>
            <a:off x="0" y="0"/>
            <a:ext cx="9144000" cy="1096108"/>
            <a:chOff x="254000" y="-173736"/>
            <a:chExt cx="12192000" cy="1042415"/>
          </a:xfrm>
        </p:grpSpPr>
        <p:pic>
          <p:nvPicPr>
            <p:cNvPr id="4" name="Picture 3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A18A5E5F-57DF-194F-9005-1E3C5BD92A0F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" y="-173736"/>
              <a:ext cx="12192000" cy="1042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C5E68869-086F-E741-8D2C-AA18D9AE2C4C}"/>
                </a:ext>
              </a:extLst>
            </p:cNvPr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74" r="39000" b="64035"/>
            <a:stretch/>
          </p:blipFill>
          <p:spPr bwMode="auto">
            <a:xfrm>
              <a:off x="4826000" y="173736"/>
              <a:ext cx="2819400" cy="37490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5430391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908B234-CD56-7A49-9D92-7F2C42AF81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5795373"/>
              </p:ext>
            </p:extLst>
          </p:nvPr>
        </p:nvGraphicFramePr>
        <p:xfrm>
          <a:off x="314325" y="1124956"/>
          <a:ext cx="8744614" cy="6030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39C09319-6514-8D43-B9B2-5989E92AB961}"/>
              </a:ext>
            </a:extLst>
          </p:cNvPr>
          <p:cNvGrpSpPr/>
          <p:nvPr/>
        </p:nvGrpSpPr>
        <p:grpSpPr>
          <a:xfrm>
            <a:off x="0" y="0"/>
            <a:ext cx="9144000" cy="1096108"/>
            <a:chOff x="254000" y="-173736"/>
            <a:chExt cx="12192000" cy="1042415"/>
          </a:xfrm>
        </p:grpSpPr>
        <p:pic>
          <p:nvPicPr>
            <p:cNvPr id="4" name="Picture 3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A18A5E5F-57DF-194F-9005-1E3C5BD92A0F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" y="-173736"/>
              <a:ext cx="12192000" cy="1042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C5E68869-086F-E741-8D2C-AA18D9AE2C4C}"/>
                </a:ext>
              </a:extLst>
            </p:cNvPr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74" r="39000" b="64035"/>
            <a:stretch/>
          </p:blipFill>
          <p:spPr bwMode="auto">
            <a:xfrm>
              <a:off x="4826000" y="173736"/>
              <a:ext cx="2819400" cy="37490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684463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908B234-CD56-7A49-9D92-7F2C42AF81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0141297"/>
              </p:ext>
            </p:extLst>
          </p:nvPr>
        </p:nvGraphicFramePr>
        <p:xfrm>
          <a:off x="314325" y="1124956"/>
          <a:ext cx="8744614" cy="6030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39C09319-6514-8D43-B9B2-5989E92AB961}"/>
              </a:ext>
            </a:extLst>
          </p:cNvPr>
          <p:cNvGrpSpPr/>
          <p:nvPr/>
        </p:nvGrpSpPr>
        <p:grpSpPr>
          <a:xfrm>
            <a:off x="0" y="0"/>
            <a:ext cx="9144000" cy="1096108"/>
            <a:chOff x="254000" y="-173736"/>
            <a:chExt cx="12192000" cy="1042415"/>
          </a:xfrm>
        </p:grpSpPr>
        <p:pic>
          <p:nvPicPr>
            <p:cNvPr id="4" name="Picture 3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A18A5E5F-57DF-194F-9005-1E3C5BD92A0F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" y="-173736"/>
              <a:ext cx="12192000" cy="1042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C5E68869-086F-E741-8D2C-AA18D9AE2C4C}"/>
                </a:ext>
              </a:extLst>
            </p:cNvPr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74" r="39000" b="64035"/>
            <a:stretch/>
          </p:blipFill>
          <p:spPr bwMode="auto">
            <a:xfrm>
              <a:off x="4826000" y="173736"/>
              <a:ext cx="2819400" cy="37490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985278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4D5E5-958B-AB4F-B5D1-9AB5A7563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33060"/>
            <a:ext cx="8229600" cy="983975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b="1" dirty="0">
                <a:solidFill>
                  <a:schemeClr val="tx1"/>
                </a:solidFill>
              </a:rPr>
              <a:t>Mission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38AB6-15C0-0841-8583-0CE46791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97100"/>
            <a:ext cx="8229600" cy="42799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altLang="zh-CN" sz="2800" dirty="0"/>
              <a:t>Support the growth and sustainability of Chinese early language and immersion programs in and outside the United States to ensure that students have opportunities to develop high-level multilingual and intercultural competency for advanced study and work in an interconnected world</a:t>
            </a:r>
            <a:endParaRPr lang="en-US" sz="28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49BCE9B-20B0-FD42-8EE6-4AF1867AE47B}"/>
              </a:ext>
            </a:extLst>
          </p:cNvPr>
          <p:cNvGrpSpPr/>
          <p:nvPr/>
        </p:nvGrpSpPr>
        <p:grpSpPr>
          <a:xfrm>
            <a:off x="0" y="0"/>
            <a:ext cx="9144000" cy="939800"/>
            <a:chOff x="254000" y="-173736"/>
            <a:chExt cx="12192000" cy="1042415"/>
          </a:xfrm>
        </p:grpSpPr>
        <p:pic>
          <p:nvPicPr>
            <p:cNvPr id="5" name="Picture 4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FE42B05A-5F45-0E48-A0CA-C76BF4551E05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" y="-173736"/>
              <a:ext cx="12192000" cy="1042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9AF061E6-EF98-F44C-8100-ED8ADE266B88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74" r="39000" b="64035"/>
            <a:stretch/>
          </p:blipFill>
          <p:spPr bwMode="auto">
            <a:xfrm>
              <a:off x="4826000" y="173736"/>
              <a:ext cx="2819400" cy="37490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5728587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B2AC058-72D5-F74E-ACAF-468D4DD8AE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396977"/>
              </p:ext>
            </p:extLst>
          </p:nvPr>
        </p:nvGraphicFramePr>
        <p:xfrm>
          <a:off x="0" y="1096109"/>
          <a:ext cx="9029700" cy="5590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EDBB7554-EAFD-F444-AA56-E1266575EAAF}"/>
              </a:ext>
            </a:extLst>
          </p:cNvPr>
          <p:cNvGrpSpPr/>
          <p:nvPr/>
        </p:nvGrpSpPr>
        <p:grpSpPr>
          <a:xfrm>
            <a:off x="0" y="0"/>
            <a:ext cx="9144000" cy="1096108"/>
            <a:chOff x="254000" y="-173736"/>
            <a:chExt cx="12192000" cy="1042415"/>
          </a:xfrm>
        </p:grpSpPr>
        <p:pic>
          <p:nvPicPr>
            <p:cNvPr id="7" name="Picture 6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1A839CB4-9A6D-2640-AB24-60553148B165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" y="-173736"/>
              <a:ext cx="12192000" cy="1042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3765CCDC-85B8-DF4B-9700-72250A2DE04F}"/>
                </a:ext>
              </a:extLst>
            </p:cNvPr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74" r="39000" b="64035"/>
            <a:stretch/>
          </p:blipFill>
          <p:spPr bwMode="auto">
            <a:xfrm>
              <a:off x="4826000" y="173736"/>
              <a:ext cx="2819400" cy="37490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900393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A31B1-6A9C-2048-BA1A-765EDA0DA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896356"/>
            <a:ext cx="8524482" cy="5641604"/>
          </a:xfrm>
        </p:spPr>
        <p:txBody>
          <a:bodyPr anchor="ctr">
            <a:normAutofit fontScale="90000"/>
          </a:bodyPr>
          <a:lstStyle/>
          <a:p>
            <a:br>
              <a:rPr lang="en-US" b="1" i="1" dirty="0"/>
            </a:br>
            <a:r>
              <a:rPr lang="en-US" b="1" i="1" dirty="0"/>
              <a:t>				</a:t>
            </a:r>
            <a:br>
              <a:rPr lang="en-US" b="1" i="1" dirty="0"/>
            </a:br>
            <a:r>
              <a:rPr lang="en-US" b="1" i="1" dirty="0"/>
              <a:t>        </a:t>
            </a:r>
            <a:r>
              <a:rPr lang="en-US" dirty="0"/>
              <a:t>Discussion: Connections and Resources </a:t>
            </a:r>
            <a:br>
              <a:rPr lang="en-US" dirty="0"/>
            </a:br>
            <a:r>
              <a:rPr lang="en-US" sz="3600" b="1" dirty="0"/>
              <a:t>1. Resources</a:t>
            </a:r>
            <a:r>
              <a:rPr lang="en-US" sz="3600" dirty="0"/>
              <a:t>: </a:t>
            </a:r>
            <a:br>
              <a:rPr lang="en-US" sz="3600" dirty="0"/>
            </a:br>
            <a:r>
              <a:rPr lang="en-US" sz="3600" dirty="0"/>
              <a:t>- </a:t>
            </a:r>
            <a:r>
              <a:rPr lang="en-US" sz="3100" dirty="0"/>
              <a:t>What topics would be of interest to you? </a:t>
            </a:r>
            <a:br>
              <a:rPr lang="en-US" sz="3100" dirty="0"/>
            </a:br>
            <a:r>
              <a:rPr lang="en-US" sz="3100" dirty="0"/>
              <a:t>- What additional resources would be helpful for you? </a:t>
            </a:r>
            <a:br>
              <a:rPr lang="en-US" sz="3100" dirty="0"/>
            </a:br>
            <a:r>
              <a:rPr lang="en-US" sz="3100" dirty="0"/>
              <a:t>- What resources can you share with us? </a:t>
            </a:r>
            <a:br>
              <a:rPr lang="en-US" sz="3100" dirty="0"/>
            </a:br>
            <a:br>
              <a:rPr lang="en-US" sz="3100" dirty="0"/>
            </a:br>
            <a:r>
              <a:rPr lang="en-US" sz="3600" b="1" dirty="0"/>
              <a:t>2. Student and Teacher Programs</a:t>
            </a:r>
            <a:r>
              <a:rPr lang="en-US" sz="3600" dirty="0"/>
              <a:t>:</a:t>
            </a:r>
            <a:r>
              <a:rPr lang="en-US" sz="3100" dirty="0"/>
              <a:t> </a:t>
            </a:r>
            <a:br>
              <a:rPr lang="en-US" sz="3100" dirty="0"/>
            </a:br>
            <a:r>
              <a:rPr lang="en-US" sz="3100" dirty="0"/>
              <a:t>- Is your program included? </a:t>
            </a:r>
            <a:br>
              <a:rPr lang="en-US" sz="3100" dirty="0"/>
            </a:br>
            <a:r>
              <a:rPr lang="en-US" sz="3100" dirty="0"/>
              <a:t>- What other programs to be included in our collections? </a:t>
            </a:r>
            <a:br>
              <a:rPr lang="en-US" sz="3100" dirty="0"/>
            </a:br>
            <a:br>
              <a:rPr lang="en-US" sz="3100" dirty="0"/>
            </a:br>
            <a:r>
              <a:rPr lang="en-US" sz="3600" b="1" dirty="0"/>
              <a:t>3. Ongoing and future Initiatives: </a:t>
            </a:r>
            <a:br>
              <a:rPr lang="en-US" sz="3600" b="1" dirty="0"/>
            </a:br>
            <a:r>
              <a:rPr lang="en-US" sz="3600" b="1" dirty="0"/>
              <a:t>- </a:t>
            </a:r>
            <a:r>
              <a:rPr lang="en-US" sz="3100" i="1" dirty="0"/>
              <a:t>How can we connect with you?  What else can we do for you? </a:t>
            </a:r>
            <a:br>
              <a:rPr lang="en-US" sz="3100" i="1" dirty="0"/>
            </a:br>
            <a:br>
              <a:rPr lang="en-US" sz="3100" b="1" i="1" dirty="0"/>
            </a:br>
            <a:endParaRPr lang="en-US" sz="31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BB7554-EAFD-F444-AA56-E1266575EAAF}"/>
              </a:ext>
            </a:extLst>
          </p:cNvPr>
          <p:cNvGrpSpPr/>
          <p:nvPr/>
        </p:nvGrpSpPr>
        <p:grpSpPr>
          <a:xfrm>
            <a:off x="0" y="0"/>
            <a:ext cx="9144000" cy="1096108"/>
            <a:chOff x="254000" y="-173736"/>
            <a:chExt cx="12192000" cy="1042415"/>
          </a:xfrm>
        </p:grpSpPr>
        <p:pic>
          <p:nvPicPr>
            <p:cNvPr id="7" name="Picture 6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1A839CB4-9A6D-2640-AB24-60553148B165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" y="-173736"/>
              <a:ext cx="12192000" cy="1042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3765CCDC-85B8-DF4B-9700-72250A2DE04F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74" r="39000" b="64035"/>
            <a:stretch/>
          </p:blipFill>
          <p:spPr bwMode="auto">
            <a:xfrm>
              <a:off x="4826000" y="173736"/>
              <a:ext cx="2819400" cy="37490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784203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7AAA0-C5D9-42FB-8CBF-BFD6227F6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6270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Small-Group Discussions – 15 minutes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BC6A9-3FE1-4518-B6C5-A9A93E506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5039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latin typeface="+mj-lt"/>
              </a:rPr>
              <a:t>Stay Connected</a:t>
            </a:r>
          </a:p>
          <a:p>
            <a:pPr marL="0" indent="0" algn="ctr">
              <a:buNone/>
            </a:pPr>
            <a:endParaRPr lang="en-US" sz="1000" i="1" dirty="0"/>
          </a:p>
          <a:p>
            <a:pPr marL="514350" indent="-514350">
              <a:buFont typeface="+mj-lt"/>
              <a:buAutoNum type="arabicPeriod"/>
            </a:pPr>
            <a:r>
              <a:rPr lang="en-US" sz="2800"/>
              <a:t>Regularly check </a:t>
            </a:r>
            <a:r>
              <a:rPr lang="en-US" sz="2800" dirty="0"/>
              <a:t>the CELIN Pages at the Asia Society web site: </a:t>
            </a:r>
            <a:r>
              <a:rPr lang="en-US" altLang="zh-CN" sz="28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http://asiasociety.org/china-learning-initiatives/chinese-early-language-and-immersion-network</a:t>
            </a:r>
            <a:endParaRPr lang="en-US" altLang="zh-CN" sz="2800" dirty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altLang="zh-CN" sz="1000" dirty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Share information about your programs, resources, and needs with us at: </a:t>
            </a:r>
            <a:r>
              <a:rPr lang="en-US" sz="28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celin@asiasociety.org</a:t>
            </a:r>
            <a:endParaRPr lang="en-US" sz="2800" dirty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sz="1000" dirty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Let us know what resources would be helpful on the web site.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CBF5EF-FFBB-1649-A9BF-E2C2E167BD1A}"/>
              </a:ext>
            </a:extLst>
          </p:cNvPr>
          <p:cNvGrpSpPr/>
          <p:nvPr/>
        </p:nvGrpSpPr>
        <p:grpSpPr>
          <a:xfrm>
            <a:off x="0" y="0"/>
            <a:ext cx="9144000" cy="1096108"/>
            <a:chOff x="254000" y="-173736"/>
            <a:chExt cx="12192000" cy="1042415"/>
          </a:xfrm>
        </p:grpSpPr>
        <p:pic>
          <p:nvPicPr>
            <p:cNvPr id="5" name="Picture 4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4F0135E1-27CC-4540-A481-3F38A059082B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" y="-173736"/>
              <a:ext cx="12192000" cy="1042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9EAC7B7F-8E3B-F34C-9E87-F00C9A9FBD24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74" r="39000" b="64035"/>
            <a:stretch/>
          </p:blipFill>
          <p:spPr bwMode="auto">
            <a:xfrm>
              <a:off x="4826000" y="173736"/>
              <a:ext cx="2819400" cy="37490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5049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FD409-6378-5145-AA3B-93E363CD0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512973"/>
            <a:ext cx="8229600" cy="5659352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kumimoji="1" lang="zh-CN" altLang="en-US" sz="16000" b="1" dirty="0">
                <a:latin typeface="+mj-lt"/>
              </a:rPr>
              <a:t>谢谢！</a:t>
            </a:r>
            <a:r>
              <a:rPr kumimoji="1" lang="en-US" altLang="zh-CN" sz="16000" b="1" dirty="0">
                <a:latin typeface="+mj-lt"/>
              </a:rPr>
              <a:t> Thank you!</a:t>
            </a:r>
            <a:endParaRPr lang="en-US" sz="4000" dirty="0"/>
          </a:p>
          <a:p>
            <a:pPr marL="0" indent="0" algn="ctr">
              <a:buNone/>
            </a:pPr>
            <a:br>
              <a:rPr kumimoji="1" lang="en-US" altLang="zh-CN" sz="11200" dirty="0"/>
            </a:br>
            <a:r>
              <a:rPr kumimoji="1" lang="en-US" altLang="zh-CN" sz="11200" dirty="0"/>
              <a:t>Shuhan C. Wang, Ph.D. </a:t>
            </a:r>
          </a:p>
          <a:p>
            <a:pPr marL="0" indent="0" algn="ctr">
              <a:buNone/>
            </a:pPr>
            <a:r>
              <a:rPr kumimoji="1" lang="en-US" altLang="zh-CN" sz="112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shuhancw@gmail.com</a:t>
            </a:r>
            <a:endParaRPr kumimoji="1" lang="en-US" altLang="zh-CN" sz="112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kumimoji="1" lang="en-US" altLang="zh-CN" sz="5600" dirty="0"/>
          </a:p>
          <a:p>
            <a:pPr marL="0" indent="0" algn="ctr">
              <a:buNone/>
            </a:pPr>
            <a:r>
              <a:rPr kumimoji="1" lang="en-US" altLang="zh-CN" sz="11200" dirty="0"/>
              <a:t>Joy K. Peyton, Ph.D. </a:t>
            </a:r>
          </a:p>
          <a:p>
            <a:pPr marL="0" indent="0" algn="ctr">
              <a:buNone/>
            </a:pPr>
            <a:r>
              <a:rPr kumimoji="1" lang="en-US" altLang="zh-CN" sz="112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joy@peytons.us</a:t>
            </a:r>
            <a:endParaRPr kumimoji="1" lang="en-US" altLang="zh-CN" sz="112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kumimoji="1" lang="en-US" altLang="zh-CN" sz="5600" dirty="0"/>
          </a:p>
          <a:p>
            <a:pPr marL="0" indent="0" algn="ctr">
              <a:buNone/>
            </a:pPr>
            <a:r>
              <a:rPr kumimoji="1" lang="en-US" altLang="zh-CN" sz="11200" dirty="0"/>
              <a:t>Ting Shen, Ph.D.</a:t>
            </a:r>
          </a:p>
          <a:p>
            <a:pPr marL="0" indent="0" algn="ctr">
              <a:buNone/>
            </a:pPr>
            <a:r>
              <a:rPr kumimoji="1" lang="en-US" altLang="zh-CN" sz="112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ting.celin@gmail.com</a:t>
            </a:r>
            <a:endParaRPr kumimoji="1" lang="en-US" altLang="zh-CN" sz="112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11200" dirty="0"/>
              <a:t>Contact us: </a:t>
            </a:r>
          </a:p>
          <a:p>
            <a:pPr marL="0" indent="0" algn="ctr">
              <a:buNone/>
            </a:pPr>
            <a:r>
              <a:rPr lang="en-US" sz="11200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celin@asiasociety.org</a:t>
            </a:r>
            <a:endParaRPr lang="en-US" sz="112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US" sz="4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37EA77D-4AF8-3740-82D8-FF2F20FE585A}"/>
              </a:ext>
            </a:extLst>
          </p:cNvPr>
          <p:cNvGrpSpPr/>
          <p:nvPr/>
        </p:nvGrpSpPr>
        <p:grpSpPr>
          <a:xfrm>
            <a:off x="0" y="0"/>
            <a:ext cx="9144000" cy="1028700"/>
            <a:chOff x="254000" y="-173736"/>
            <a:chExt cx="12192000" cy="1042415"/>
          </a:xfrm>
        </p:grpSpPr>
        <p:pic>
          <p:nvPicPr>
            <p:cNvPr id="5" name="Picture 4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82F0102B-DB92-F445-9AF7-8FB3BB3C85F2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" y="-173736"/>
              <a:ext cx="12192000" cy="1042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6E077ACA-FDC3-D146-BBC2-087B31429B06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74" r="39000" b="64035"/>
            <a:stretch/>
          </p:blipFill>
          <p:spPr bwMode="auto">
            <a:xfrm>
              <a:off x="4826000" y="173736"/>
              <a:ext cx="2819400" cy="37490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3302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98714"/>
          </a:xfrm>
        </p:spPr>
        <p:txBody>
          <a:bodyPr>
            <a:noAutofit/>
          </a:bodyPr>
          <a:lstStyle/>
          <a:p>
            <a:pPr algn="ctr"/>
            <a:r>
              <a:rPr kumimoji="1" lang="en-US" altLang="zh-CN" sz="3600" b="1" dirty="0">
                <a:solidFill>
                  <a:srgbClr val="C00000"/>
                </a:solidFill>
              </a:rPr>
              <a:t>CELIN Web Pages</a:t>
            </a:r>
            <a:endParaRPr kumimoji="1" lang="zh-CN" altLang="en-US" sz="3600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4" descr="Screenshot 2016-04-04 21.19.53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" t="3996" r="6168" b="3996"/>
          <a:stretch/>
        </p:blipFill>
        <p:spPr>
          <a:xfrm>
            <a:off x="189186" y="1132114"/>
            <a:ext cx="8607974" cy="5491691"/>
          </a:xfr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8D72D0B-3790-1049-914B-B709CEDFD595}"/>
              </a:ext>
            </a:extLst>
          </p:cNvPr>
          <p:cNvGrpSpPr/>
          <p:nvPr/>
        </p:nvGrpSpPr>
        <p:grpSpPr>
          <a:xfrm>
            <a:off x="0" y="0"/>
            <a:ext cx="9144000" cy="1028700"/>
            <a:chOff x="254000" y="-173736"/>
            <a:chExt cx="12192000" cy="1042415"/>
          </a:xfrm>
        </p:grpSpPr>
        <p:pic>
          <p:nvPicPr>
            <p:cNvPr id="6" name="Picture 5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9CA51CBF-9D83-E347-B8C1-4CF34EA5D269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" y="-173736"/>
              <a:ext cx="12192000" cy="1042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1775175C-F37C-B64F-B700-A9162246B6C5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74" r="39000" b="64035"/>
            <a:stretch/>
          </p:blipFill>
          <p:spPr bwMode="auto">
            <a:xfrm>
              <a:off x="4826000" y="173736"/>
              <a:ext cx="2819400" cy="37490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70146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211" y="965200"/>
            <a:ext cx="2847579" cy="482600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+mn-lt"/>
              </a:rPr>
              <a:t>National Advisors</a:t>
            </a:r>
            <a:br>
              <a:rPr lang="en-US" sz="2800" dirty="0">
                <a:solidFill>
                  <a:schemeClr val="tx1"/>
                </a:solidFill>
                <a:latin typeface="+mn-lt"/>
              </a:rPr>
            </a:br>
            <a:br>
              <a:rPr lang="en-US" sz="2800" dirty="0">
                <a:solidFill>
                  <a:schemeClr val="tx1"/>
                </a:solidFill>
                <a:latin typeface="+mn-lt"/>
              </a:rPr>
            </a:br>
            <a:br>
              <a:rPr lang="en-US" sz="2800" dirty="0">
                <a:solidFill>
                  <a:schemeClr val="tx1"/>
                </a:solidFill>
                <a:latin typeface="+mn-lt"/>
              </a:rPr>
            </a:br>
            <a:r>
              <a:rPr lang="en-US" sz="2800" dirty="0">
                <a:solidFill>
                  <a:schemeClr val="tx1"/>
                </a:solidFill>
                <a:latin typeface="+mn-lt"/>
              </a:rPr>
              <a:t>Monthly Newsletter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3F417A-53D5-2F4B-B507-C01690878859}"/>
              </a:ext>
            </a:extLst>
          </p:cNvPr>
          <p:cNvGrpSpPr/>
          <p:nvPr/>
        </p:nvGrpSpPr>
        <p:grpSpPr>
          <a:xfrm>
            <a:off x="0" y="0"/>
            <a:ext cx="9144000" cy="965200"/>
            <a:chOff x="254000" y="-173736"/>
            <a:chExt cx="12192000" cy="1042415"/>
          </a:xfrm>
        </p:grpSpPr>
        <p:pic>
          <p:nvPicPr>
            <p:cNvPr id="6" name="Picture 5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774B331F-BDA8-9649-8670-79CCFFC08CA9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" y="-173736"/>
              <a:ext cx="12192000" cy="1042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4B32D044-ACCB-B148-B115-CC3BA7D671FC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74" r="39000" b="64035"/>
            <a:stretch/>
          </p:blipFill>
          <p:spPr bwMode="auto">
            <a:xfrm>
              <a:off x="4826000" y="173736"/>
              <a:ext cx="2819400" cy="3749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CA65E0A-F960-471A-B56F-0CBBB22EB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0001" y="1469945"/>
            <a:ext cx="6023652" cy="442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08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48465"/>
            <a:ext cx="3070459" cy="1992429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Resources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for Educators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32F6D42-7818-8944-A476-33A6227666CF}"/>
              </a:ext>
            </a:extLst>
          </p:cNvPr>
          <p:cNvGrpSpPr/>
          <p:nvPr/>
        </p:nvGrpSpPr>
        <p:grpSpPr>
          <a:xfrm>
            <a:off x="0" y="326231"/>
            <a:ext cx="9144000" cy="1028700"/>
            <a:chOff x="254000" y="-173736"/>
            <a:chExt cx="12192000" cy="1042415"/>
          </a:xfrm>
        </p:grpSpPr>
        <p:pic>
          <p:nvPicPr>
            <p:cNvPr id="6" name="Picture 5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131387E2-C47D-E949-9EB4-A5B01745DA1F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" y="-173736"/>
              <a:ext cx="12192000" cy="1042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8FFCC21D-1DA8-344A-8832-00C9FC9A00A5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74" r="39000" b="64035"/>
            <a:stretch/>
          </p:blipFill>
          <p:spPr bwMode="auto">
            <a:xfrm>
              <a:off x="4826000" y="173736"/>
              <a:ext cx="2819400" cy="3749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0F05CAF-4E04-4A4D-89C0-87BCB0460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0013" y="1354931"/>
            <a:ext cx="6233987" cy="572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32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28700"/>
            <a:ext cx="9144000" cy="99060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Books and Articles/Resources for Educators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32F6D42-7818-8944-A476-33A6227666CF}"/>
              </a:ext>
            </a:extLst>
          </p:cNvPr>
          <p:cNvGrpSpPr/>
          <p:nvPr/>
        </p:nvGrpSpPr>
        <p:grpSpPr>
          <a:xfrm>
            <a:off x="0" y="0"/>
            <a:ext cx="9144000" cy="1028700"/>
            <a:chOff x="254000" y="-173736"/>
            <a:chExt cx="12192000" cy="1042415"/>
          </a:xfrm>
        </p:grpSpPr>
        <p:pic>
          <p:nvPicPr>
            <p:cNvPr id="6" name="Picture 5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131387E2-C47D-E949-9EB4-A5B01745DA1F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" y="-173736"/>
              <a:ext cx="12192000" cy="1042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8FFCC21D-1DA8-344A-8832-00C9FC9A00A5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74" r="39000" b="64035"/>
            <a:stretch/>
          </p:blipFill>
          <p:spPr bwMode="auto">
            <a:xfrm>
              <a:off x="4826000" y="173736"/>
              <a:ext cx="2819400" cy="37490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396F71E-5100-423A-B561-BFEA57C63BC9}"/>
              </a:ext>
            </a:extLst>
          </p:cNvPr>
          <p:cNvSpPr/>
          <p:nvPr/>
        </p:nvSpPr>
        <p:spPr>
          <a:xfrm>
            <a:off x="4572000" y="178136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  <a:endParaRPr lang="en-US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73C314-BA60-43FF-B165-8CC1044783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79" t="7353" r="34893" b="5083"/>
          <a:stretch/>
        </p:blipFill>
        <p:spPr>
          <a:xfrm>
            <a:off x="214007" y="1781361"/>
            <a:ext cx="4105077" cy="49684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0D9A71-2926-48F1-BD9E-0F3C8BB4BB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192" t="13215" r="34681" b="12647"/>
          <a:stretch/>
        </p:blipFill>
        <p:spPr>
          <a:xfrm>
            <a:off x="4572000" y="1781361"/>
            <a:ext cx="4319084" cy="485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4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630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Assessment/Resources for Educators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32F6D42-7818-8944-A476-33A6227666CF}"/>
              </a:ext>
            </a:extLst>
          </p:cNvPr>
          <p:cNvGrpSpPr/>
          <p:nvPr/>
        </p:nvGrpSpPr>
        <p:grpSpPr>
          <a:xfrm>
            <a:off x="0" y="0"/>
            <a:ext cx="9144000" cy="1028700"/>
            <a:chOff x="254000" y="-173736"/>
            <a:chExt cx="12192000" cy="1042415"/>
          </a:xfrm>
        </p:grpSpPr>
        <p:pic>
          <p:nvPicPr>
            <p:cNvPr id="6" name="Picture 5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131387E2-C47D-E949-9EB4-A5B01745DA1F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" y="-173736"/>
              <a:ext cx="12192000" cy="1042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Macintosh HD:Users:graphics:Box Sync:Graphics Projects for Intern:Education CELIN Brief 2:work from this (CELIN Brief) :CELIN briefheader finalize.png">
              <a:extLst>
                <a:ext uri="{FF2B5EF4-FFF2-40B4-BE49-F238E27FC236}">
                  <a16:creationId xmlns:a16="http://schemas.microsoft.com/office/drawing/2014/main" id="{8FFCC21D-1DA8-344A-8832-00C9FC9A00A5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74" r="39000" b="64035"/>
            <a:stretch/>
          </p:blipFill>
          <p:spPr bwMode="auto">
            <a:xfrm>
              <a:off x="4826000" y="173736"/>
              <a:ext cx="2819400" cy="3749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Picture 3" descr="A picture containing bird&#10;&#10;Description automatically generated">
            <a:extLst>
              <a:ext uri="{FF2B5EF4-FFF2-40B4-BE49-F238E27FC236}">
                <a16:creationId xmlns:a16="http://schemas.microsoft.com/office/drawing/2014/main" id="{0A158BE4-8A48-4818-9DC3-1630A1197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738" y="1809990"/>
            <a:ext cx="5152524" cy="50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4604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Theme">
  <a:themeElements>
    <a:clrScheme name="Custom 5">
      <a:dk1>
        <a:srgbClr val="292934"/>
      </a:dk1>
      <a:lt1>
        <a:srgbClr val="FFFFFF"/>
      </a:lt1>
      <a:dk2>
        <a:srgbClr val="070202"/>
      </a:dk2>
      <a:lt2>
        <a:srgbClr val="F3F2DC"/>
      </a:lt2>
      <a:accent1>
        <a:srgbClr val="A22A2D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6003</TotalTime>
  <Words>1891</Words>
  <Application>Microsoft Office PowerPoint</Application>
  <PresentationFormat>On-screen Show (4:3)</PresentationFormat>
  <Paragraphs>389</Paragraphs>
  <Slides>43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(Headings)</vt:lpstr>
      <vt:lpstr>Times New Roman</vt:lpstr>
      <vt:lpstr>Default Theme</vt:lpstr>
      <vt:lpstr>Connections and resources for teachers, programs, and parents  </vt:lpstr>
      <vt:lpstr>http://asiasociety.org/china-learning-initiatives/chinese-early-language-and-immersion-network</vt:lpstr>
      <vt:lpstr>Session Overview</vt:lpstr>
      <vt:lpstr>Mission</vt:lpstr>
      <vt:lpstr>CELIN Web Pages</vt:lpstr>
      <vt:lpstr>National Advisors   Monthly Newsletter</vt:lpstr>
      <vt:lpstr>Resources  for Educators</vt:lpstr>
      <vt:lpstr>Books and Articles/Resources for Educators</vt:lpstr>
      <vt:lpstr>Assessment/Resources for Educators</vt:lpstr>
      <vt:lpstr>PowerPoint Presentation</vt:lpstr>
      <vt:lpstr>PowerPoint Presentation</vt:lpstr>
      <vt:lpstr>Conference Presentations: 2014-2019 (Resources for Educators)  </vt:lpstr>
      <vt:lpstr>   Be Bilingual – Practical Ideas for Multilingual Families by Annika Bourgogne   The Bilingual Edge: Why, When and How to Teach Your Child a Second Language by Kendall King and Alison Mackey  A Parent’s Guide to Mandarin Immersion by Elizabeth Weise     </vt:lpstr>
      <vt:lpstr>“Building Bridges: Strengthening Skills” by Jade Chan  “Lessons for Americans, From a Chinese Classroom” by Perri Klass  “Why Some Parents Choose Bilingual Education for Their Children” by  Post and Courier  “The Brain Science of Bilingualism” by Young Children </vt:lpstr>
      <vt:lpstr>WEBSITES  Mandarin Immersion Parents Council: An Information and News Site about Mandarin Immersion - http://miparentscouncil.org Chinese Immersion Schools: A Frequently Updated Map of U.S. Mandarin Immersion Schools - http://chineseimmersionschools.com Parents of African American Students Studying Chinese: A National Information and Support Site - http://paassc.com Asia Society Chinese Language Page: Often has Articles of Interest to Parents - http://asiasociety.org/education/world-languages/american-schools/chinese-language  EMAIL LISTS Mandarin Immersion Schools: A National List for Parents with Children, Mandarin Immersion Programs - http://groups.yahoo.com/neo/groups/Mandarin_immersion/info  Mandarin Trilingual: A List for Families that Speak Another Language at Home and Whose Children are Learning Mandarin - http://groups.yahoo.com/neo/groups/Mandarin_trilingual/info  Cantonese Immersion Parents: A San Francisco-Based List for Parents with Students in Cantonese Immersion - http://groups.yahoo.com/neo/groups/SFCantoneseImmersion/info </vt:lpstr>
      <vt:lpstr>Program Profiles</vt:lpstr>
      <vt:lpstr>Program Profiles</vt:lpstr>
      <vt:lpstr>Program Profiles</vt:lpstr>
      <vt:lpstr>Program Profiles</vt:lpstr>
      <vt:lpstr>Program Profiles</vt:lpstr>
      <vt:lpstr>Program Profiles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Small-Group Discussions – 15 minutes</vt:lpstr>
      <vt:lpstr>Small-Group Discussions – 15 minutes</vt:lpstr>
      <vt:lpstr>PowerPoint Presentation</vt:lpstr>
      <vt:lpstr>Small-Group Discussions – 15 minutes</vt:lpstr>
      <vt:lpstr>PowerPoint Presentation</vt:lpstr>
      <vt:lpstr>Five Major CELIN Initiatives 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Discussion: Connections and Resources  1. Resources:  - What topics would be of interest to you?  - What additional resources would be helpful for you?  - What resources can you share with us?   2. Student and Teacher Programs:  - Is your program included?  - What other programs to be included in our collections?   3. Ongoing and future Initiatives:  - How can we connect with you?  What else can we do for you?   </vt:lpstr>
      <vt:lpstr>Small-Group Discussions – 15 minutes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Assessing the Effectiveness of Chinese Immersion Programs in the United States</dc:title>
  <dc:creator>Joy Peyton</dc:creator>
  <cp:lastModifiedBy>XXXX</cp:lastModifiedBy>
  <cp:revision>345</cp:revision>
  <dcterms:created xsi:type="dcterms:W3CDTF">2018-10-29T21:20:38Z</dcterms:created>
  <dcterms:modified xsi:type="dcterms:W3CDTF">2020-06-22T20:16:52Z</dcterms:modified>
</cp:coreProperties>
</file>