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20"/>
  </p:notesMasterIdLst>
  <p:sldIdLst>
    <p:sldId id="257" r:id="rId3"/>
    <p:sldId id="259" r:id="rId4"/>
    <p:sldId id="260" r:id="rId5"/>
    <p:sldId id="261" r:id="rId6"/>
    <p:sldId id="262" r:id="rId7"/>
    <p:sldId id="265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1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B1A10-BC93-41F8-9569-43539130BEC7}" type="datetimeFigureOut">
              <a:rPr lang="en-US" smtClean="0"/>
              <a:pPr/>
              <a:t>6/24/2011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181B6-5BAF-425C-9A78-A10F465D6A0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21" y="4345818"/>
            <a:ext cx="5027959" cy="4113397"/>
          </a:xfrm>
          <a:noFill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  <a:cs typeface="Arial" pitchFamily="34" charset="0"/>
              </a:rPr>
              <a:t>Strong rebound in tourism for 2009 – 2010.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 txBox="1">
            <a:spLocks noGrp="1" noChangeArrowheads="1"/>
          </p:cNvSpPr>
          <p:nvPr/>
        </p:nvSpPr>
        <p:spPr bwMode="auto">
          <a:xfrm>
            <a:off x="3884960" y="8685396"/>
            <a:ext cx="2971490" cy="45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618" tIns="44809" rIns="89618" bIns="44809" anchor="b"/>
          <a:lstStyle/>
          <a:p>
            <a:pPr algn="r" defTabSz="900872"/>
            <a:fld id="{5C40B76E-9589-4641-9DE6-92E96157F819}" type="slidenum">
              <a:rPr lang="en-US" sz="1200"/>
              <a:pPr algn="r" defTabSz="900872"/>
              <a:t>16</a:t>
            </a:fld>
            <a:endParaRPr lang="en-US" sz="1200" dirty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509" y="684787"/>
            <a:ext cx="4547186" cy="3430169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919" y="4345818"/>
            <a:ext cx="5034163" cy="4113397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65650" cy="3424237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204" y="4346205"/>
            <a:ext cx="5491593" cy="4110077"/>
          </a:xfrm>
          <a:noFill/>
          <a:ln/>
        </p:spPr>
        <p:txBody>
          <a:bodyPr/>
          <a:lstStyle/>
          <a:p>
            <a:pPr marL="224051" indent="-224051"/>
            <a:r>
              <a:rPr lang="en-US" sz="1400" dirty="0">
                <a:cs typeface="Arial" pitchFamily="34" charset="0"/>
              </a:rPr>
              <a:t>For info:</a:t>
            </a:r>
          </a:p>
          <a:p>
            <a:pPr marL="224051" indent="-224051"/>
            <a:r>
              <a:rPr lang="en-US" dirty="0" smtClean="0">
                <a:cs typeface="Arial" pitchFamily="34" charset="0"/>
              </a:rPr>
              <a:t>Total of 3 sites in 2010:</a:t>
            </a:r>
          </a:p>
          <a:p>
            <a:pPr marL="224051" indent="-224051"/>
            <a:r>
              <a:rPr lang="en-US" dirty="0" smtClean="0">
                <a:cs typeface="Arial" pitchFamily="34" charset="0"/>
              </a:rPr>
              <a:t>27 Oct 2010: 	Award of tender for commercial/hotel site at Stamford/North Bridge Road</a:t>
            </a:r>
          </a:p>
          <a:p>
            <a:pPr marL="224051" indent="-224051"/>
            <a:r>
              <a:rPr lang="en-US" dirty="0" smtClean="0">
                <a:cs typeface="Arial" pitchFamily="34" charset="0"/>
              </a:rPr>
              <a:t>3 Sep 2010: 	Award of tender for hotel site at Clemenceau Avenue/Havelock Road</a:t>
            </a:r>
          </a:p>
          <a:p>
            <a:pPr marL="224051" indent="-224051"/>
            <a:r>
              <a:rPr lang="en-US" dirty="0" smtClean="0">
                <a:cs typeface="Arial" pitchFamily="34" charset="0"/>
              </a:rPr>
              <a:t>22 Nov 2010: 	Award of white site (</a:t>
            </a:r>
            <a:r>
              <a:rPr lang="en-US" dirty="0" err="1" smtClean="0">
                <a:cs typeface="Arial" pitchFamily="34" charset="0"/>
              </a:rPr>
              <a:t>Commercial.Hotel</a:t>
            </a:r>
            <a:r>
              <a:rPr lang="en-US" dirty="0" smtClean="0">
                <a:cs typeface="Arial" pitchFamily="34" charset="0"/>
              </a:rPr>
              <a:t> &amp; Residential use) at Peck </a:t>
            </a:r>
            <a:r>
              <a:rPr lang="en-US" dirty="0" err="1" smtClean="0">
                <a:cs typeface="Arial" pitchFamily="34" charset="0"/>
              </a:rPr>
              <a:t>Seah</a:t>
            </a:r>
            <a:r>
              <a:rPr lang="en-US" dirty="0" smtClean="0">
                <a:cs typeface="Arial" pitchFamily="34" charset="0"/>
              </a:rPr>
              <a:t> Street/Choon Guan Street</a:t>
            </a:r>
          </a:p>
          <a:p>
            <a:pPr marL="224051" indent="-224051"/>
            <a:endParaRPr lang="en-US" dirty="0" smtClean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6" y="687388"/>
            <a:ext cx="4568825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4" y="4344989"/>
            <a:ext cx="5489575" cy="411162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27207E9-5B4A-4413-9413-43F157A699BD}" type="slidenum">
              <a:rPr lang="en-US"/>
              <a:pPr/>
              <a:t>9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060" y="684787"/>
            <a:ext cx="4551839" cy="3433289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571" y="4344259"/>
            <a:ext cx="5024858" cy="4114956"/>
          </a:xfrm>
          <a:noFill/>
        </p:spPr>
        <p:txBody>
          <a:bodyPr/>
          <a:lstStyle/>
          <a:p>
            <a:pPr eaLnBrk="1" hangingPunct="1"/>
            <a:endParaRPr lang="en-US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AE2292-D0F6-48AC-B0B5-68708958604C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509" y="687906"/>
            <a:ext cx="4540982" cy="342549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6727"/>
            <a:ext cx="5030391" cy="4109357"/>
          </a:xfrm>
          <a:noFill/>
          <a:ln/>
        </p:spPr>
        <p:txBody>
          <a:bodyPr/>
          <a:lstStyle/>
          <a:p>
            <a:pPr marL="216209" indent="-216209"/>
            <a:r>
              <a:rPr lang="en-GB" dirty="0" smtClean="0">
                <a:latin typeface="Arial" pitchFamily="34" charset="0"/>
                <a:cs typeface="Arial" pitchFamily="34" charset="0"/>
              </a:rPr>
              <a:t>The site is located at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Kallang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Basin with an estimated </a:t>
            </a:r>
            <a:r>
              <a:rPr lang="en-GB" b="1" dirty="0" smtClean="0">
                <a:latin typeface="Arial" pitchFamily="34" charset="0"/>
                <a:cs typeface="Arial" pitchFamily="34" charset="0"/>
              </a:rPr>
              <a:t>2km of prime water frontage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along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the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Rochor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Kallang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Rivers.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96203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 smtClean="0"/>
              <a:t>- </a:t>
            </a:r>
            <a:r>
              <a:rPr lang="en-US" b="1" dirty="0" smtClean="0">
                <a:solidFill>
                  <a:srgbClr val="FF0000"/>
                </a:solidFill>
              </a:rPr>
              <a:t>Red Dotted area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outlines the Old</a:t>
            </a:r>
            <a:r>
              <a:rPr lang="en-US" baseline="0" dirty="0" smtClean="0"/>
              <a:t> Airport square area. The blue blocks within the red-dotted area </a:t>
            </a:r>
            <a:r>
              <a:rPr lang="en-US" dirty="0">
                <a:latin typeface="Arial" charset="0"/>
              </a:rPr>
              <a:t>refer to potential landfills that can be built around the existing buildings. </a:t>
            </a:r>
            <a:endParaRPr lang="en-US" dirty="0" smtClean="0"/>
          </a:p>
          <a:p>
            <a:r>
              <a:rPr lang="en-US" dirty="0" smtClean="0"/>
              <a:t>- </a:t>
            </a:r>
            <a:r>
              <a:rPr lang="en-US" b="1" dirty="0" smtClean="0"/>
              <a:t>Purple</a:t>
            </a:r>
            <a:r>
              <a:rPr lang="en-US" b="1" baseline="0" dirty="0" smtClean="0"/>
              <a:t> areas </a:t>
            </a:r>
            <a:r>
              <a:rPr lang="en-US" baseline="0" dirty="0" smtClean="0"/>
              <a:t>are beachfront sites earmarked for beachfront attractions and hotels. (Artificial beach to be created)</a:t>
            </a:r>
            <a:endParaRPr lang="en-US" dirty="0" smtClean="0"/>
          </a:p>
          <a:p>
            <a:r>
              <a:rPr lang="en-US" dirty="0" smtClean="0"/>
              <a:t>- A &amp; B are hotel sites on the reserve list i.e. it must be activated with the submission of a bid which is above the reserve price in order to </a:t>
            </a:r>
            <a:r>
              <a:rPr lang="en-US" dirty="0" err="1" smtClean="0"/>
              <a:t>kickstart</a:t>
            </a:r>
            <a:r>
              <a:rPr lang="en-US" dirty="0" smtClean="0"/>
              <a:t> the tender process. </a:t>
            </a:r>
          </a:p>
          <a:p>
            <a:pPr defTabSz="896203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 smtClean="0"/>
              <a:t>- Landmark site is white site slated for Office, retail, mixed use. Currently,</a:t>
            </a:r>
            <a:r>
              <a:rPr lang="en-US" baseline="0" dirty="0" smtClean="0"/>
              <a:t> URA has not decided what to do with it yet, but </a:t>
            </a:r>
            <a:r>
              <a:rPr lang="en-US" dirty="0">
                <a:latin typeface="Arial" charset="0"/>
              </a:rPr>
              <a:t>there's an ongoing discussion now whether it should be included for the potential RFP for Old Airport Square</a:t>
            </a:r>
          </a:p>
          <a:p>
            <a:r>
              <a:rPr lang="en-US" dirty="0" smtClean="0"/>
              <a:t>- Potential catchment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CE628-2C8A-43F8-A0E1-66B5671ABD99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Singapore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CE628-2C8A-43F8-A0E1-66B5671ABD99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Jurong Lakeside – this is where STB is coming in to see to the development of a new tourism energy zone.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965C4B8-A108-458E-821F-0F151D727D0B}" type="slidenum">
              <a:rPr lang="en-US"/>
              <a:pPr/>
              <a:t>15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1611" y="689466"/>
            <a:ext cx="4542533" cy="3427051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592" y="4345819"/>
            <a:ext cx="5479266" cy="4108716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>
                <a:latin typeface="Arial" pitchFamily="34" charset="0"/>
              </a:rPr>
              <a:t> 2.3 million visitors in 2015 to cluster (inclusive of locals)</a:t>
            </a:r>
          </a:p>
          <a:p>
            <a:pPr>
              <a:buFontTx/>
              <a:buChar char="•"/>
            </a:pPr>
            <a:r>
              <a:rPr lang="en-US" dirty="0" smtClean="0">
                <a:latin typeface="Arial" pitchFamily="34" charset="0"/>
              </a:rPr>
              <a:t> Estimated Investment of $460 million (current day cost)</a:t>
            </a:r>
          </a:p>
          <a:p>
            <a:pPr>
              <a:buFontTx/>
              <a:buChar char="•"/>
            </a:pPr>
            <a:r>
              <a:rPr lang="en-US" dirty="0" smtClean="0">
                <a:latin typeface="Arial" pitchFamily="34" charset="0"/>
              </a:rPr>
              <a:t> Create 1000-1300 jobs in 2015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GB" dirty="0" smtClean="0">
                <a:latin typeface="Arial" pitchFamily="34" charset="0"/>
              </a:rPr>
              <a:t> Conservation of Chinese and Japanese Garden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81B6D-5BD5-4B45-B58B-93799D7096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B3C226-3656-4B9B-B1F4-8D27830E5F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E3CE6B-048B-40A5-8163-33B875A18A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AA43F2-C7F9-496D-BF6E-469EE26EE7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391400" cy="1296987"/>
          </a:xfrm>
        </p:spPr>
        <p:txBody>
          <a:bodyPr/>
          <a:lstStyle>
            <a:lvl1pPr>
              <a:defRPr b="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209800"/>
            <a:ext cx="6858000" cy="2667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3"/>
          </p:nvPr>
        </p:nvSpPr>
        <p:spPr>
          <a:xfrm>
            <a:off x="609600" y="1447800"/>
            <a:ext cx="6400800" cy="457200"/>
          </a:xfrm>
        </p:spPr>
        <p:txBody>
          <a:bodyPr/>
          <a:lstStyle>
            <a:lvl1pPr marL="0" indent="0">
              <a:buFontTx/>
              <a:buNone/>
              <a:defRPr sz="2200"/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fld id="{1323E848-FCF2-4527-8CD5-4CB156EB001F}" type="datetime1">
              <a:rPr lang="en-US"/>
              <a:pPr/>
              <a:t>6/24/2011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endParaRPr lang="en-US"/>
          </a:p>
          <a:p>
            <a:fld id="{A24CBBDE-7509-42DF-A394-5A02FB7161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391400" cy="1296987"/>
          </a:xfrm>
        </p:spPr>
        <p:txBody>
          <a:bodyPr/>
          <a:lstStyle>
            <a:lvl1pPr>
              <a:defRPr b="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209800"/>
            <a:ext cx="6858000" cy="2667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3"/>
          </p:nvPr>
        </p:nvSpPr>
        <p:spPr>
          <a:xfrm>
            <a:off x="609600" y="1447800"/>
            <a:ext cx="6400800" cy="457200"/>
          </a:xfrm>
        </p:spPr>
        <p:txBody>
          <a:bodyPr/>
          <a:lstStyle>
            <a:lvl1pPr marL="0" indent="0">
              <a:buFontTx/>
              <a:buNone/>
              <a:defRPr sz="2200"/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fld id="{B8967A98-DE0B-4531-9A2B-A68C0F07BF90}" type="datetime1">
              <a:rPr lang="en-US"/>
              <a:pPr/>
              <a:t>6/24/2011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endParaRPr lang="en-US"/>
          </a:p>
          <a:p>
            <a:fld id="{F7972DA2-EC21-48CA-BF02-E18AC4C13C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10"/>
          <p:cNvSpPr/>
          <p:nvPr userDrawn="1"/>
        </p:nvSpPr>
        <p:spPr>
          <a:xfrm>
            <a:off x="0" y="4113213"/>
            <a:ext cx="9144000" cy="1079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/>
            <a:endParaRPr lang="ko-KR" altLang="en-US">
              <a:solidFill>
                <a:srgbClr val="FFFFFF"/>
              </a:solidFill>
              <a:ea typeface="Gulim" pitchFamily="34" charset="-127"/>
              <a:cs typeface="Arial" pitchFamily="34" charset="0"/>
            </a:endParaRPr>
          </a:p>
        </p:txBody>
      </p:sp>
      <p:sp>
        <p:nvSpPr>
          <p:cNvPr id="4" name="직사각형 17"/>
          <p:cNvSpPr/>
          <p:nvPr userDrawn="1"/>
        </p:nvSpPr>
        <p:spPr>
          <a:xfrm>
            <a:off x="0" y="5842000"/>
            <a:ext cx="9144000" cy="1079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/>
            <a:endParaRPr lang="ko-KR" altLang="en-US">
              <a:solidFill>
                <a:srgbClr val="FFFFFF"/>
              </a:solidFill>
              <a:ea typeface="Gulim" pitchFamily="34" charset="-127"/>
              <a:cs typeface="Arial" pitchFamily="34" charset="0"/>
            </a:endParaRPr>
          </a:p>
        </p:txBody>
      </p:sp>
      <p:grpSp>
        <p:nvGrpSpPr>
          <p:cNvPr id="5" name="그룹 12"/>
          <p:cNvGrpSpPr>
            <a:grpSpLocks/>
          </p:cNvGrpSpPr>
          <p:nvPr userDrawn="1"/>
        </p:nvGrpSpPr>
        <p:grpSpPr bwMode="auto">
          <a:xfrm>
            <a:off x="0" y="4221163"/>
            <a:ext cx="9139238" cy="1620837"/>
            <a:chOff x="0" y="4221089"/>
            <a:chExt cx="9138889" cy="1620435"/>
          </a:xfrm>
        </p:grpSpPr>
        <p:pic>
          <p:nvPicPr>
            <p:cNvPr id="6" name="그림 6"/>
            <p:cNvPicPr>
              <a:picLocks noChangeAspect="1"/>
            </p:cNvPicPr>
            <p:nvPr userDrawn="1"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0" y="4221089"/>
              <a:ext cx="2420650" cy="1620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그림 7"/>
            <p:cNvPicPr>
              <a:picLocks noChangeAspect="1"/>
            </p:cNvPicPr>
            <p:nvPr userDrawn="1"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5946997" y="4221090"/>
              <a:ext cx="1073275" cy="1620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그림 8"/>
            <p:cNvPicPr>
              <a:picLocks noChangeAspect="1"/>
            </p:cNvPicPr>
            <p:nvPr userDrawn="1"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420650" y="4221090"/>
              <a:ext cx="1084753" cy="1620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7"/>
            <p:cNvPicPr>
              <a:picLocks noChangeAspect="1" noChangeArrowheads="1"/>
            </p:cNvPicPr>
            <p:nvPr userDrawn="1"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7020272" y="4237189"/>
              <a:ext cx="2118617" cy="1604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그림 11"/>
            <p:cNvPicPr>
              <a:picLocks noChangeAspect="1"/>
            </p:cNvPicPr>
            <p:nvPr userDrawn="1"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3505403" y="4237189"/>
              <a:ext cx="2441594" cy="1604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467544" y="2708920"/>
            <a:ext cx="8280920" cy="1685318"/>
          </a:xfrm>
          <a:solidFill>
            <a:schemeClr val="tx1"/>
          </a:solidFill>
          <a:ln>
            <a:noFill/>
          </a:ln>
        </p:spPr>
        <p:txBody>
          <a:bodyPr>
            <a:noAutofit/>
          </a:bodyPr>
          <a:lstStyle>
            <a:lvl1pPr>
              <a:defRPr sz="4000" b="1" baseline="0">
                <a:solidFill>
                  <a:schemeClr val="bg1">
                    <a:lumMod val="95000"/>
                  </a:schemeClr>
                </a:solidFill>
                <a:latin typeface="Georgia" pitchFamily="18" charset="0"/>
                <a:cs typeface="Times New Roman" pitchFamily="18" charset="0"/>
              </a:defRPr>
            </a:lvl1pPr>
          </a:lstStyle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455863-F2F0-4C53-B3B5-A43FF3993D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1370013"/>
            <a:ext cx="6858000" cy="11445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800100" y="3198813"/>
            <a:ext cx="6858000" cy="2668587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3B3A76-EBEA-46F6-ACB3-1431E80F557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1370013"/>
            <a:ext cx="6858000" cy="11445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00100" y="3198813"/>
            <a:ext cx="3352800" cy="26685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305300" y="3198813"/>
            <a:ext cx="3352800" cy="1257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305300" y="4608513"/>
            <a:ext cx="3352800" cy="12588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D8372-630D-4C04-BE6F-F5DB7607A7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B4FBD-4283-400F-B647-7AF67A97B8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1331A3-A02B-4D4C-BCC9-151E64C50A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81B6D-5BD5-4B45-B58B-93799D7096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1331A3-A02B-4D4C-BCC9-151E64C50A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7DA32B-B594-41F4-BDB0-B1D29A5873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1CD8EF-E13C-4B3A-95B7-1FA16311C0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8012B-73E0-4449-9B3E-E6C2AE17D3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04F588-1548-4F94-897D-0CECE0B168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A46FB0-C5F6-447B-8DD1-59B9515147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5FDCD4-3349-4AAF-B6D6-0A29535576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2D3C55-8F17-42F1-AF9D-D13EF25038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B3C226-3656-4B9B-B1F4-8D27830E5F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7DA32B-B594-41F4-BDB0-B1D29A5873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E3CE6B-048B-40A5-8163-33B875A18A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AA43F2-C7F9-496D-BF6E-469EE26EE7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391400" cy="1296987"/>
          </a:xfrm>
        </p:spPr>
        <p:txBody>
          <a:bodyPr/>
          <a:lstStyle>
            <a:lvl1pPr>
              <a:defRPr b="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209800"/>
            <a:ext cx="6858000" cy="2667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3"/>
          </p:nvPr>
        </p:nvSpPr>
        <p:spPr>
          <a:xfrm>
            <a:off x="609600" y="1447800"/>
            <a:ext cx="6400800" cy="457200"/>
          </a:xfrm>
        </p:spPr>
        <p:txBody>
          <a:bodyPr/>
          <a:lstStyle>
            <a:lvl1pPr marL="0" indent="0">
              <a:buFontTx/>
              <a:buNone/>
              <a:defRPr sz="2200"/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fld id="{1323E848-FCF2-4527-8CD5-4CB156EB001F}" type="datetime1">
              <a:rPr lang="en-US"/>
              <a:pPr/>
              <a:t>6/24/2011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endParaRPr lang="en-US"/>
          </a:p>
          <a:p>
            <a:fld id="{A24CBBDE-7509-42DF-A394-5A02FB7161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391400" cy="1296987"/>
          </a:xfrm>
        </p:spPr>
        <p:txBody>
          <a:bodyPr/>
          <a:lstStyle>
            <a:lvl1pPr>
              <a:defRPr b="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209800"/>
            <a:ext cx="6858000" cy="2667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3"/>
          </p:nvPr>
        </p:nvSpPr>
        <p:spPr>
          <a:xfrm>
            <a:off x="609600" y="1447800"/>
            <a:ext cx="6400800" cy="457200"/>
          </a:xfrm>
        </p:spPr>
        <p:txBody>
          <a:bodyPr/>
          <a:lstStyle>
            <a:lvl1pPr marL="0" indent="0">
              <a:buFontTx/>
              <a:buNone/>
              <a:defRPr sz="2200"/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fld id="{B8967A98-DE0B-4531-9A2B-A68C0F07BF90}" type="datetime1">
              <a:rPr lang="en-US"/>
              <a:pPr/>
              <a:t>6/24/2011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endParaRPr lang="en-US"/>
          </a:p>
          <a:p>
            <a:fld id="{F7972DA2-EC21-48CA-BF02-E18AC4C13C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10"/>
          <p:cNvSpPr/>
          <p:nvPr userDrawn="1"/>
        </p:nvSpPr>
        <p:spPr>
          <a:xfrm>
            <a:off x="0" y="4113213"/>
            <a:ext cx="9144000" cy="1079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/>
            <a:endParaRPr lang="ko-KR" altLang="en-US">
              <a:solidFill>
                <a:srgbClr val="FFFFFF"/>
              </a:solidFill>
              <a:ea typeface="Gulim" pitchFamily="34" charset="-127"/>
              <a:cs typeface="Arial" pitchFamily="34" charset="0"/>
            </a:endParaRPr>
          </a:p>
        </p:txBody>
      </p:sp>
      <p:sp>
        <p:nvSpPr>
          <p:cNvPr id="4" name="직사각형 17"/>
          <p:cNvSpPr/>
          <p:nvPr userDrawn="1"/>
        </p:nvSpPr>
        <p:spPr>
          <a:xfrm>
            <a:off x="0" y="5842000"/>
            <a:ext cx="9144000" cy="1079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1"/>
            <a:endParaRPr lang="ko-KR" altLang="en-US">
              <a:solidFill>
                <a:srgbClr val="FFFFFF"/>
              </a:solidFill>
              <a:ea typeface="Gulim" pitchFamily="34" charset="-127"/>
              <a:cs typeface="Arial" pitchFamily="34" charset="0"/>
            </a:endParaRPr>
          </a:p>
        </p:txBody>
      </p:sp>
      <p:grpSp>
        <p:nvGrpSpPr>
          <p:cNvPr id="5" name="그룹 12"/>
          <p:cNvGrpSpPr>
            <a:grpSpLocks/>
          </p:cNvGrpSpPr>
          <p:nvPr userDrawn="1"/>
        </p:nvGrpSpPr>
        <p:grpSpPr bwMode="auto">
          <a:xfrm>
            <a:off x="0" y="4221163"/>
            <a:ext cx="9139238" cy="1620837"/>
            <a:chOff x="0" y="4221089"/>
            <a:chExt cx="9138889" cy="1620435"/>
          </a:xfrm>
        </p:grpSpPr>
        <p:pic>
          <p:nvPicPr>
            <p:cNvPr id="6" name="그림 6"/>
            <p:cNvPicPr>
              <a:picLocks noChangeAspect="1"/>
            </p:cNvPicPr>
            <p:nvPr userDrawn="1"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0" y="4221089"/>
              <a:ext cx="2420650" cy="1620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그림 7"/>
            <p:cNvPicPr>
              <a:picLocks noChangeAspect="1"/>
            </p:cNvPicPr>
            <p:nvPr userDrawn="1"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5946997" y="4221090"/>
              <a:ext cx="1073275" cy="1620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그림 8"/>
            <p:cNvPicPr>
              <a:picLocks noChangeAspect="1"/>
            </p:cNvPicPr>
            <p:nvPr userDrawn="1"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420650" y="4221090"/>
              <a:ext cx="1084753" cy="1620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7"/>
            <p:cNvPicPr>
              <a:picLocks noChangeAspect="1" noChangeArrowheads="1"/>
            </p:cNvPicPr>
            <p:nvPr userDrawn="1"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7020272" y="4237189"/>
              <a:ext cx="2118617" cy="1604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그림 11"/>
            <p:cNvPicPr>
              <a:picLocks noChangeAspect="1"/>
            </p:cNvPicPr>
            <p:nvPr userDrawn="1"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3505403" y="4237189"/>
              <a:ext cx="2441594" cy="1604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467544" y="2708920"/>
            <a:ext cx="8280920" cy="1685318"/>
          </a:xfrm>
          <a:solidFill>
            <a:schemeClr val="tx1"/>
          </a:solidFill>
          <a:ln>
            <a:noFill/>
          </a:ln>
        </p:spPr>
        <p:txBody>
          <a:bodyPr>
            <a:noAutofit/>
          </a:bodyPr>
          <a:lstStyle>
            <a:lvl1pPr>
              <a:defRPr sz="4000" b="1" baseline="0">
                <a:solidFill>
                  <a:schemeClr val="bg1">
                    <a:lumMod val="95000"/>
                  </a:schemeClr>
                </a:solidFill>
                <a:latin typeface="Georgia" pitchFamily="18" charset="0"/>
                <a:cs typeface="Times New Roman" pitchFamily="18" charset="0"/>
              </a:defRPr>
            </a:lvl1pPr>
          </a:lstStyle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455863-F2F0-4C53-B3B5-A43FF3993D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1370013"/>
            <a:ext cx="6858000" cy="11445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800100" y="3198813"/>
            <a:ext cx="6858000" cy="2668587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3B3A76-EBEA-46F6-ACB3-1431E80F557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1370013"/>
            <a:ext cx="6858000" cy="11445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00100" y="3198813"/>
            <a:ext cx="3352800" cy="26685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305300" y="3198813"/>
            <a:ext cx="3352800" cy="1257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305300" y="4608513"/>
            <a:ext cx="3352800" cy="12588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D8372-630D-4C04-BE6F-F5DB7607A7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B4FBD-4283-400F-B647-7AF67A97B8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1CD8EF-E13C-4B3A-95B7-1FA16311C0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8012B-73E0-4449-9B3E-E6C2AE17D3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04F588-1548-4F94-897D-0CECE0B168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A46FB0-C5F6-447B-8DD1-59B9515147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5FDCD4-3349-4AAF-B6D6-0A29535576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2D3C55-8F17-42F1-AF9D-D13EF25038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628F417B-65AC-4D9B-9500-37777D2D808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628F417B-65AC-4D9B-9500-37777D2D808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11" Type="http://schemas.openxmlformats.org/officeDocument/2006/relationships/image" Target="../media/image48.jpeg"/><Relationship Id="rId5" Type="http://schemas.openxmlformats.org/officeDocument/2006/relationships/image" Target="../media/image42.png"/><Relationship Id="rId10" Type="http://schemas.openxmlformats.org/officeDocument/2006/relationships/image" Target="../media/image47.jpeg"/><Relationship Id="rId4" Type="http://schemas.openxmlformats.org/officeDocument/2006/relationships/image" Target="../media/image41.png"/><Relationship Id="rId9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hotels.online.com.sg/DB/hotelpics/singapore/Grand_Park_Orchard-Facade.jpg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wmf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28600" y="381000"/>
            <a:ext cx="8305800" cy="1601788"/>
          </a:xfrm>
        </p:spPr>
        <p:txBody>
          <a:bodyPr/>
          <a:lstStyle/>
          <a:p>
            <a:pPr algn="l" eaLnBrk="1" hangingPunct="1"/>
            <a:r>
              <a:rPr lang="en-US" sz="4000" b="1" dirty="0" err="1" smtClean="0">
                <a:solidFill>
                  <a:srgbClr val="FF0000"/>
                </a:solidFill>
                <a:latin typeface="Calibri" pitchFamily="34" charset="0"/>
              </a:rPr>
              <a:t>YourSingapore</a:t>
            </a:r>
            <a:r>
              <a:rPr lang="en-US" sz="4000" b="1" dirty="0" smtClean="0">
                <a:solidFill>
                  <a:srgbClr val="FF0000"/>
                </a:solidFill>
                <a:latin typeface="Calibri" pitchFamily="34" charset="0"/>
              </a:rPr>
              <a:t> –</a:t>
            </a:r>
            <a:r>
              <a:rPr lang="en-US" sz="4000" b="1" dirty="0" smtClean="0">
                <a:latin typeface="Calibri" pitchFamily="34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Calibri" pitchFamily="34" charset="0"/>
              </a:rPr>
              <a:t>The next Chrysalis</a:t>
            </a:r>
            <a:r>
              <a:rPr lang="en-US" sz="4000" b="1" dirty="0" smtClean="0">
                <a:latin typeface="Calibri" pitchFamily="34" charset="0"/>
              </a:rPr>
              <a:t/>
            </a:r>
            <a:br>
              <a:rPr lang="en-US" sz="4000" b="1" dirty="0" smtClean="0">
                <a:latin typeface="Calibri" pitchFamily="34" charset="0"/>
              </a:rPr>
            </a:br>
            <a:r>
              <a:rPr lang="en-US" sz="3600" b="1" dirty="0" smtClean="0">
                <a:latin typeface="Calibri" pitchFamily="34" charset="0"/>
              </a:rPr>
              <a:t>(</a:t>
            </a:r>
            <a:r>
              <a:rPr lang="en-GB" sz="2800" b="1" dirty="0" smtClean="0">
                <a:solidFill>
                  <a:schemeClr val="tx1"/>
                </a:solidFill>
                <a:latin typeface="Calibri" pitchFamily="34" charset="0"/>
              </a:rPr>
              <a:t>A Choice Destination for Tourism Investments)</a:t>
            </a:r>
            <a:br>
              <a:rPr lang="en-GB" sz="2800" b="1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GB" sz="2400" b="1" dirty="0" smtClean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en-GB" sz="2400" b="1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GB" sz="2400" b="1" dirty="0" smtClean="0">
                <a:solidFill>
                  <a:schemeClr val="tx1"/>
                </a:solidFill>
                <a:latin typeface="Calibri" pitchFamily="34" charset="0"/>
              </a:rPr>
              <a:t>							</a:t>
            </a:r>
            <a:r>
              <a:rPr lang="en-GB" sz="2000" b="1" i="1" dirty="0" smtClean="0">
                <a:solidFill>
                  <a:schemeClr val="accent2"/>
                </a:solidFill>
                <a:latin typeface="Calibri" pitchFamily="34" charset="0"/>
              </a:rPr>
              <a:t>23 June 2011</a:t>
            </a:r>
            <a:endParaRPr lang="en-US" sz="2000" b="1" i="1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355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810000" y="5562600"/>
            <a:ext cx="5334000" cy="534988"/>
          </a:xfrm>
        </p:spPr>
        <p:txBody>
          <a:bodyPr/>
          <a:lstStyle/>
          <a:p>
            <a:pPr eaLnBrk="1" hangingPunct="1"/>
            <a:r>
              <a:rPr lang="en-US" sz="1900" b="1" smtClean="0">
                <a:latin typeface="Tahoma" pitchFamily="34" charset="0"/>
              </a:rPr>
              <a:t>Meeting with GLA Hotel (6 Sept 2010)</a:t>
            </a:r>
          </a:p>
        </p:txBody>
      </p:sp>
      <p:pic>
        <p:nvPicPr>
          <p:cNvPr id="23556" name="Picture 2" descr="imag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362200"/>
            <a:ext cx="9144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23" descr="YSlogo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924800" y="228600"/>
            <a:ext cx="1143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001a_location plan"/>
          <p:cNvPicPr>
            <a:picLocks noChangeAspect="1" noChangeArrowheads="1"/>
          </p:cNvPicPr>
          <p:nvPr/>
        </p:nvPicPr>
        <p:blipFill>
          <a:blip r:embed="rId3" cstate="email"/>
          <a:srcRect l="1422"/>
          <a:stretch>
            <a:fillRect/>
          </a:stretch>
        </p:blipFill>
        <p:spPr bwMode="auto">
          <a:xfrm>
            <a:off x="0" y="1049338"/>
            <a:ext cx="9132888" cy="573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Freeform 4"/>
          <p:cNvSpPr>
            <a:spLocks/>
          </p:cNvSpPr>
          <p:nvPr/>
        </p:nvSpPr>
        <p:spPr bwMode="auto">
          <a:xfrm>
            <a:off x="-131763" y="1843088"/>
            <a:ext cx="2559051" cy="2141537"/>
          </a:xfrm>
          <a:custGeom>
            <a:avLst/>
            <a:gdLst>
              <a:gd name="T0" fmla="*/ 0 w 2631"/>
              <a:gd name="T1" fmla="*/ 2147483647 h 2313"/>
              <a:gd name="T2" fmla="*/ 2147483647 w 2631"/>
              <a:gd name="T3" fmla="*/ 2147483647 h 2313"/>
              <a:gd name="T4" fmla="*/ 2147483647 w 2631"/>
              <a:gd name="T5" fmla="*/ 2147483647 h 2313"/>
              <a:gd name="T6" fmla="*/ 2147483647 w 2631"/>
              <a:gd name="T7" fmla="*/ 2147483647 h 2313"/>
              <a:gd name="T8" fmla="*/ 2147483647 w 2631"/>
              <a:gd name="T9" fmla="*/ 2147483647 h 2313"/>
              <a:gd name="T10" fmla="*/ 2147483647 w 2631"/>
              <a:gd name="T11" fmla="*/ 2147483647 h 2313"/>
              <a:gd name="T12" fmla="*/ 2147483647 w 2631"/>
              <a:gd name="T13" fmla="*/ 2147483647 h 2313"/>
              <a:gd name="T14" fmla="*/ 2147483647 w 2631"/>
              <a:gd name="T15" fmla="*/ 2147483647 h 2313"/>
              <a:gd name="T16" fmla="*/ 2147483647 w 2631"/>
              <a:gd name="T17" fmla="*/ 2147483647 h 2313"/>
              <a:gd name="T18" fmla="*/ 2147483647 w 2631"/>
              <a:gd name="T19" fmla="*/ 2147483647 h 2313"/>
              <a:gd name="T20" fmla="*/ 2147483647 w 2631"/>
              <a:gd name="T21" fmla="*/ 0 h 2313"/>
              <a:gd name="T22" fmla="*/ 2147483647 w 2631"/>
              <a:gd name="T23" fmla="*/ 2147483647 h 2313"/>
              <a:gd name="T24" fmla="*/ 2147483647 w 2631"/>
              <a:gd name="T25" fmla="*/ 2147483647 h 2313"/>
              <a:gd name="T26" fmla="*/ 2147483647 w 2631"/>
              <a:gd name="T27" fmla="*/ 2147483647 h 2313"/>
              <a:gd name="T28" fmla="*/ 2147483647 w 2631"/>
              <a:gd name="T29" fmla="*/ 2147483647 h 2313"/>
              <a:gd name="T30" fmla="*/ 2147483647 w 2631"/>
              <a:gd name="T31" fmla="*/ 2147483647 h 2313"/>
              <a:gd name="T32" fmla="*/ 2147483647 w 2631"/>
              <a:gd name="T33" fmla="*/ 2147483647 h 2313"/>
              <a:gd name="T34" fmla="*/ 2147483647 w 2631"/>
              <a:gd name="T35" fmla="*/ 2147483647 h 2313"/>
              <a:gd name="T36" fmla="*/ 2147483647 w 2631"/>
              <a:gd name="T37" fmla="*/ 2147483647 h 231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631"/>
              <a:gd name="T58" fmla="*/ 0 h 2313"/>
              <a:gd name="T59" fmla="*/ 2631 w 2631"/>
              <a:gd name="T60" fmla="*/ 2313 h 2313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631" h="2313">
                <a:moveTo>
                  <a:pt x="0" y="363"/>
                </a:moveTo>
                <a:lnTo>
                  <a:pt x="227" y="453"/>
                </a:lnTo>
                <a:lnTo>
                  <a:pt x="318" y="544"/>
                </a:lnTo>
                <a:lnTo>
                  <a:pt x="454" y="726"/>
                </a:lnTo>
                <a:lnTo>
                  <a:pt x="681" y="952"/>
                </a:lnTo>
                <a:lnTo>
                  <a:pt x="1089" y="544"/>
                </a:lnTo>
                <a:lnTo>
                  <a:pt x="1225" y="272"/>
                </a:lnTo>
                <a:lnTo>
                  <a:pt x="1270" y="136"/>
                </a:lnTo>
                <a:lnTo>
                  <a:pt x="1406" y="181"/>
                </a:lnTo>
                <a:lnTo>
                  <a:pt x="1452" y="45"/>
                </a:lnTo>
                <a:lnTo>
                  <a:pt x="1542" y="0"/>
                </a:lnTo>
                <a:lnTo>
                  <a:pt x="1678" y="181"/>
                </a:lnTo>
                <a:lnTo>
                  <a:pt x="1542" y="363"/>
                </a:lnTo>
                <a:lnTo>
                  <a:pt x="2268" y="998"/>
                </a:lnTo>
                <a:lnTo>
                  <a:pt x="2631" y="1587"/>
                </a:lnTo>
                <a:lnTo>
                  <a:pt x="2359" y="1769"/>
                </a:lnTo>
                <a:lnTo>
                  <a:pt x="2223" y="1860"/>
                </a:lnTo>
                <a:lnTo>
                  <a:pt x="2404" y="2086"/>
                </a:lnTo>
                <a:lnTo>
                  <a:pt x="2495" y="2313"/>
                </a:lnTo>
              </a:path>
            </a:pathLst>
          </a:custGeom>
          <a:noFill/>
          <a:ln w="9525" cap="flat" cmpd="sng">
            <a:noFill/>
            <a:prstDash val="solid"/>
            <a:round/>
            <a:headEnd/>
            <a:tailEnd/>
          </a:ln>
        </p:spPr>
        <p:txBody>
          <a:bodyPr lIns="147490" tIns="73746" rIns="147490" bIns="73746"/>
          <a:lstStyle/>
          <a:p>
            <a:endParaRPr lang="en-GB"/>
          </a:p>
        </p:txBody>
      </p:sp>
      <p:sp>
        <p:nvSpPr>
          <p:cNvPr id="12292" name="Freeform 5"/>
          <p:cNvSpPr>
            <a:spLocks/>
          </p:cNvSpPr>
          <p:nvPr/>
        </p:nvSpPr>
        <p:spPr bwMode="auto">
          <a:xfrm>
            <a:off x="4746625" y="2420938"/>
            <a:ext cx="2112963" cy="1430337"/>
          </a:xfrm>
          <a:custGeom>
            <a:avLst/>
            <a:gdLst>
              <a:gd name="T0" fmla="*/ 0 w 1724"/>
              <a:gd name="T1" fmla="*/ 2147483647 h 1225"/>
              <a:gd name="T2" fmla="*/ 2147483647 w 1724"/>
              <a:gd name="T3" fmla="*/ 2147483647 h 1225"/>
              <a:gd name="T4" fmla="*/ 2147483647 w 1724"/>
              <a:gd name="T5" fmla="*/ 2147483647 h 1225"/>
              <a:gd name="T6" fmla="*/ 2147483647 w 1724"/>
              <a:gd name="T7" fmla="*/ 2147483647 h 1225"/>
              <a:gd name="T8" fmla="*/ 2147483647 w 1724"/>
              <a:gd name="T9" fmla="*/ 2147483647 h 1225"/>
              <a:gd name="T10" fmla="*/ 2147483647 w 1724"/>
              <a:gd name="T11" fmla="*/ 2147483647 h 1225"/>
              <a:gd name="T12" fmla="*/ 2147483647 w 1724"/>
              <a:gd name="T13" fmla="*/ 2147483647 h 1225"/>
              <a:gd name="T14" fmla="*/ 2147483647 w 1724"/>
              <a:gd name="T15" fmla="*/ 2147483647 h 1225"/>
              <a:gd name="T16" fmla="*/ 2147483647 w 1724"/>
              <a:gd name="T17" fmla="*/ 2147483647 h 1225"/>
              <a:gd name="T18" fmla="*/ 2147483647 w 1724"/>
              <a:gd name="T19" fmla="*/ 2147483647 h 1225"/>
              <a:gd name="T20" fmla="*/ 2147483647 w 1724"/>
              <a:gd name="T21" fmla="*/ 2147483647 h 1225"/>
              <a:gd name="T22" fmla="*/ 2147483647 w 1724"/>
              <a:gd name="T23" fmla="*/ 0 h 1225"/>
              <a:gd name="T24" fmla="*/ 2147483647 w 1724"/>
              <a:gd name="T25" fmla="*/ 0 h 1225"/>
              <a:gd name="T26" fmla="*/ 2147483647 w 1724"/>
              <a:gd name="T27" fmla="*/ 0 h 1225"/>
              <a:gd name="T28" fmla="*/ 2147483647 w 1724"/>
              <a:gd name="T29" fmla="*/ 2147483647 h 1225"/>
              <a:gd name="T30" fmla="*/ 2147483647 w 1724"/>
              <a:gd name="T31" fmla="*/ 2147483647 h 1225"/>
              <a:gd name="T32" fmla="*/ 2147483647 w 1724"/>
              <a:gd name="T33" fmla="*/ 2147483647 h 1225"/>
              <a:gd name="T34" fmla="*/ 2147483647 w 1724"/>
              <a:gd name="T35" fmla="*/ 2147483647 h 1225"/>
              <a:gd name="T36" fmla="*/ 2147483647 w 1724"/>
              <a:gd name="T37" fmla="*/ 2147483647 h 1225"/>
              <a:gd name="T38" fmla="*/ 0 w 1724"/>
              <a:gd name="T39" fmla="*/ 2147483647 h 122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724"/>
              <a:gd name="T61" fmla="*/ 0 h 1225"/>
              <a:gd name="T62" fmla="*/ 1724 w 1724"/>
              <a:gd name="T63" fmla="*/ 1225 h 1225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724" h="1225">
                <a:moveTo>
                  <a:pt x="0" y="272"/>
                </a:moveTo>
                <a:lnTo>
                  <a:pt x="136" y="544"/>
                </a:lnTo>
                <a:lnTo>
                  <a:pt x="91" y="680"/>
                </a:lnTo>
                <a:lnTo>
                  <a:pt x="136" y="862"/>
                </a:lnTo>
                <a:lnTo>
                  <a:pt x="317" y="1089"/>
                </a:lnTo>
                <a:lnTo>
                  <a:pt x="544" y="1225"/>
                </a:lnTo>
                <a:lnTo>
                  <a:pt x="816" y="1225"/>
                </a:lnTo>
                <a:lnTo>
                  <a:pt x="998" y="1134"/>
                </a:lnTo>
                <a:lnTo>
                  <a:pt x="1497" y="680"/>
                </a:lnTo>
                <a:lnTo>
                  <a:pt x="1724" y="454"/>
                </a:lnTo>
                <a:lnTo>
                  <a:pt x="1361" y="136"/>
                </a:lnTo>
                <a:lnTo>
                  <a:pt x="998" y="0"/>
                </a:lnTo>
                <a:lnTo>
                  <a:pt x="907" y="0"/>
                </a:lnTo>
                <a:lnTo>
                  <a:pt x="862" y="0"/>
                </a:lnTo>
                <a:lnTo>
                  <a:pt x="726" y="91"/>
                </a:lnTo>
                <a:lnTo>
                  <a:pt x="680" y="136"/>
                </a:lnTo>
                <a:lnTo>
                  <a:pt x="408" y="181"/>
                </a:lnTo>
                <a:lnTo>
                  <a:pt x="227" y="181"/>
                </a:lnTo>
                <a:lnTo>
                  <a:pt x="45" y="227"/>
                </a:lnTo>
                <a:lnTo>
                  <a:pt x="0" y="227"/>
                </a:lnTo>
              </a:path>
            </a:pathLst>
          </a:custGeom>
          <a:solidFill>
            <a:srgbClr val="1C1C1C">
              <a:alpha val="50195"/>
            </a:srgbClr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47490" tIns="73746" rIns="147490" bIns="73746"/>
          <a:lstStyle/>
          <a:p>
            <a:endParaRPr lang="en-GB"/>
          </a:p>
        </p:txBody>
      </p:sp>
      <p:sp>
        <p:nvSpPr>
          <p:cNvPr id="12293" name="Freeform 6"/>
          <p:cNvSpPr>
            <a:spLocks/>
          </p:cNvSpPr>
          <p:nvPr/>
        </p:nvSpPr>
        <p:spPr bwMode="auto">
          <a:xfrm>
            <a:off x="5413375" y="534988"/>
            <a:ext cx="2557463" cy="2362200"/>
          </a:xfrm>
          <a:custGeom>
            <a:avLst/>
            <a:gdLst>
              <a:gd name="T0" fmla="*/ 0 w 2087"/>
              <a:gd name="T1" fmla="*/ 2147483647 h 2024"/>
              <a:gd name="T2" fmla="*/ 2147483647 w 2087"/>
              <a:gd name="T3" fmla="*/ 2147483647 h 2024"/>
              <a:gd name="T4" fmla="*/ 2147483647 w 2087"/>
              <a:gd name="T5" fmla="*/ 2147483647 h 2024"/>
              <a:gd name="T6" fmla="*/ 2147483647 w 2087"/>
              <a:gd name="T7" fmla="*/ 2147483647 h 2024"/>
              <a:gd name="T8" fmla="*/ 2147483647 w 2087"/>
              <a:gd name="T9" fmla="*/ 2147483647 h 2024"/>
              <a:gd name="T10" fmla="*/ 2147483647 w 2087"/>
              <a:gd name="T11" fmla="*/ 2147483647 h 2024"/>
              <a:gd name="T12" fmla="*/ 2147483647 w 2087"/>
              <a:gd name="T13" fmla="*/ 2147483647 h 2024"/>
              <a:gd name="T14" fmla="*/ 2147483647 w 2087"/>
              <a:gd name="T15" fmla="*/ 2147483647 h 2024"/>
              <a:gd name="T16" fmla="*/ 2147483647 w 2087"/>
              <a:gd name="T17" fmla="*/ 2147483647 h 2024"/>
              <a:gd name="T18" fmla="*/ 2147483647 w 2087"/>
              <a:gd name="T19" fmla="*/ 2147483647 h 2024"/>
              <a:gd name="T20" fmla="*/ 2147483647 w 2087"/>
              <a:gd name="T21" fmla="*/ 0 h 2024"/>
              <a:gd name="T22" fmla="*/ 2147483647 w 2087"/>
              <a:gd name="T23" fmla="*/ 0 h 2024"/>
              <a:gd name="T24" fmla="*/ 0 w 2087"/>
              <a:gd name="T25" fmla="*/ 2147483647 h 2024"/>
              <a:gd name="T26" fmla="*/ 0 w 2087"/>
              <a:gd name="T27" fmla="*/ 2147483647 h 2024"/>
              <a:gd name="T28" fmla="*/ 0 w 2087"/>
              <a:gd name="T29" fmla="*/ 2147483647 h 2024"/>
              <a:gd name="T30" fmla="*/ 0 w 2087"/>
              <a:gd name="T31" fmla="*/ 2147483647 h 2024"/>
              <a:gd name="T32" fmla="*/ 0 w 2087"/>
              <a:gd name="T33" fmla="*/ 2147483647 h 202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087"/>
              <a:gd name="T52" fmla="*/ 0 h 2024"/>
              <a:gd name="T53" fmla="*/ 2087 w 2087"/>
              <a:gd name="T54" fmla="*/ 2024 h 202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087" h="2024">
                <a:moveTo>
                  <a:pt x="0" y="754"/>
                </a:moveTo>
                <a:lnTo>
                  <a:pt x="136" y="1298"/>
                </a:lnTo>
                <a:lnTo>
                  <a:pt x="182" y="1480"/>
                </a:lnTo>
                <a:lnTo>
                  <a:pt x="635" y="1616"/>
                </a:lnTo>
                <a:lnTo>
                  <a:pt x="862" y="1707"/>
                </a:lnTo>
                <a:lnTo>
                  <a:pt x="1225" y="2024"/>
                </a:lnTo>
                <a:lnTo>
                  <a:pt x="1361" y="1934"/>
                </a:lnTo>
                <a:lnTo>
                  <a:pt x="1716" y="1854"/>
                </a:lnTo>
                <a:lnTo>
                  <a:pt x="2087" y="1797"/>
                </a:lnTo>
                <a:lnTo>
                  <a:pt x="2087" y="28"/>
                </a:lnTo>
                <a:lnTo>
                  <a:pt x="2076" y="0"/>
                </a:lnTo>
                <a:lnTo>
                  <a:pt x="60" y="0"/>
                </a:lnTo>
                <a:lnTo>
                  <a:pt x="0" y="255"/>
                </a:lnTo>
                <a:lnTo>
                  <a:pt x="0" y="482"/>
                </a:lnTo>
                <a:lnTo>
                  <a:pt x="0" y="573"/>
                </a:lnTo>
                <a:lnTo>
                  <a:pt x="0" y="618"/>
                </a:lnTo>
                <a:lnTo>
                  <a:pt x="0" y="754"/>
                </a:lnTo>
                <a:close/>
              </a:path>
            </a:pathLst>
          </a:custGeom>
          <a:solidFill>
            <a:srgbClr val="1C1C1C">
              <a:alpha val="50195"/>
            </a:srgbClr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47490" tIns="73746" rIns="147490" bIns="73746"/>
          <a:lstStyle/>
          <a:p>
            <a:endParaRPr lang="en-GB"/>
          </a:p>
        </p:txBody>
      </p:sp>
      <p:sp>
        <p:nvSpPr>
          <p:cNvPr id="12294" name="Freeform 7"/>
          <p:cNvSpPr>
            <a:spLocks/>
          </p:cNvSpPr>
          <p:nvPr/>
        </p:nvSpPr>
        <p:spPr bwMode="auto">
          <a:xfrm>
            <a:off x="2855913" y="534988"/>
            <a:ext cx="2501900" cy="1624012"/>
          </a:xfrm>
          <a:custGeom>
            <a:avLst/>
            <a:gdLst>
              <a:gd name="T0" fmla="*/ 2147483647 w 2041"/>
              <a:gd name="T1" fmla="*/ 0 h 1392"/>
              <a:gd name="T2" fmla="*/ 0 w 2041"/>
              <a:gd name="T3" fmla="*/ 2147483647 h 1392"/>
              <a:gd name="T4" fmla="*/ 2147483647 w 2041"/>
              <a:gd name="T5" fmla="*/ 2147483647 h 1392"/>
              <a:gd name="T6" fmla="*/ 2147483647 w 2041"/>
              <a:gd name="T7" fmla="*/ 2147483647 h 1392"/>
              <a:gd name="T8" fmla="*/ 2147483647 w 2041"/>
              <a:gd name="T9" fmla="*/ 2147483647 h 1392"/>
              <a:gd name="T10" fmla="*/ 2147483647 w 2041"/>
              <a:gd name="T11" fmla="*/ 2147483647 h 1392"/>
              <a:gd name="T12" fmla="*/ 2147483647 w 2041"/>
              <a:gd name="T13" fmla="*/ 2147483647 h 1392"/>
              <a:gd name="T14" fmla="*/ 2147483647 w 2041"/>
              <a:gd name="T15" fmla="*/ 2147483647 h 1392"/>
              <a:gd name="T16" fmla="*/ 2147483647 w 2041"/>
              <a:gd name="T17" fmla="*/ 2147483647 h 1392"/>
              <a:gd name="T18" fmla="*/ 2147483647 w 2041"/>
              <a:gd name="T19" fmla="*/ 2147483647 h 1392"/>
              <a:gd name="T20" fmla="*/ 2147483647 w 2041"/>
              <a:gd name="T21" fmla="*/ 2147483647 h 1392"/>
              <a:gd name="T22" fmla="*/ 2147483647 w 2041"/>
              <a:gd name="T23" fmla="*/ 2147483647 h 1392"/>
              <a:gd name="T24" fmla="*/ 2147483647 w 2041"/>
              <a:gd name="T25" fmla="*/ 0 h 13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41"/>
              <a:gd name="T40" fmla="*/ 0 h 1392"/>
              <a:gd name="T41" fmla="*/ 2041 w 2041"/>
              <a:gd name="T42" fmla="*/ 1392 h 139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41" h="1392">
                <a:moveTo>
                  <a:pt x="568" y="0"/>
                </a:moveTo>
                <a:lnTo>
                  <a:pt x="0" y="709"/>
                </a:lnTo>
                <a:lnTo>
                  <a:pt x="514" y="1392"/>
                </a:lnTo>
                <a:lnTo>
                  <a:pt x="544" y="1389"/>
                </a:lnTo>
                <a:lnTo>
                  <a:pt x="1312" y="1218"/>
                </a:lnTo>
                <a:lnTo>
                  <a:pt x="1497" y="1162"/>
                </a:lnTo>
                <a:lnTo>
                  <a:pt x="1814" y="936"/>
                </a:lnTo>
                <a:lnTo>
                  <a:pt x="2041" y="800"/>
                </a:lnTo>
                <a:lnTo>
                  <a:pt x="1995" y="618"/>
                </a:lnTo>
                <a:lnTo>
                  <a:pt x="1950" y="437"/>
                </a:lnTo>
                <a:lnTo>
                  <a:pt x="1950" y="301"/>
                </a:lnTo>
                <a:lnTo>
                  <a:pt x="2032" y="6"/>
                </a:lnTo>
                <a:lnTo>
                  <a:pt x="568" y="0"/>
                </a:lnTo>
                <a:close/>
              </a:path>
            </a:pathLst>
          </a:custGeom>
          <a:solidFill>
            <a:srgbClr val="1C1C1C">
              <a:alpha val="50195"/>
            </a:srgbClr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47490" tIns="73746" rIns="147490" bIns="73746"/>
          <a:lstStyle/>
          <a:p>
            <a:endParaRPr lang="en-GB"/>
          </a:p>
        </p:txBody>
      </p:sp>
      <p:sp>
        <p:nvSpPr>
          <p:cNvPr id="12295" name="Freeform 8"/>
          <p:cNvSpPr>
            <a:spLocks/>
          </p:cNvSpPr>
          <p:nvPr/>
        </p:nvSpPr>
        <p:spPr bwMode="auto">
          <a:xfrm>
            <a:off x="1800225" y="939800"/>
            <a:ext cx="1666875" cy="1746250"/>
          </a:xfrm>
          <a:custGeom>
            <a:avLst/>
            <a:gdLst>
              <a:gd name="T0" fmla="*/ 0 w 1361"/>
              <a:gd name="T1" fmla="*/ 2147483647 h 1497"/>
              <a:gd name="T2" fmla="*/ 2147483647 w 1361"/>
              <a:gd name="T3" fmla="*/ 2147483647 h 1497"/>
              <a:gd name="T4" fmla="*/ 2147483647 w 1361"/>
              <a:gd name="T5" fmla="*/ 0 h 1497"/>
              <a:gd name="T6" fmla="*/ 2147483647 w 1361"/>
              <a:gd name="T7" fmla="*/ 2147483647 h 1497"/>
              <a:gd name="T8" fmla="*/ 2147483647 w 1361"/>
              <a:gd name="T9" fmla="*/ 2147483647 h 1497"/>
              <a:gd name="T10" fmla="*/ 2147483647 w 1361"/>
              <a:gd name="T11" fmla="*/ 2147483647 h 1497"/>
              <a:gd name="T12" fmla="*/ 2147483647 w 1361"/>
              <a:gd name="T13" fmla="*/ 2147483647 h 1497"/>
              <a:gd name="T14" fmla="*/ 2147483647 w 1361"/>
              <a:gd name="T15" fmla="*/ 2147483647 h 1497"/>
              <a:gd name="T16" fmla="*/ 2147483647 w 1361"/>
              <a:gd name="T17" fmla="*/ 2147483647 h 1497"/>
              <a:gd name="T18" fmla="*/ 2147483647 w 1361"/>
              <a:gd name="T19" fmla="*/ 2147483647 h 1497"/>
              <a:gd name="T20" fmla="*/ 2147483647 w 1361"/>
              <a:gd name="T21" fmla="*/ 2147483647 h 1497"/>
              <a:gd name="T22" fmla="*/ 2147483647 w 1361"/>
              <a:gd name="T23" fmla="*/ 2147483647 h 1497"/>
              <a:gd name="T24" fmla="*/ 2147483647 w 1361"/>
              <a:gd name="T25" fmla="*/ 2147483647 h 1497"/>
              <a:gd name="T26" fmla="*/ 2147483647 w 1361"/>
              <a:gd name="T27" fmla="*/ 2147483647 h 1497"/>
              <a:gd name="T28" fmla="*/ 0 w 1361"/>
              <a:gd name="T29" fmla="*/ 2147483647 h 149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361"/>
              <a:gd name="T46" fmla="*/ 0 h 1497"/>
              <a:gd name="T47" fmla="*/ 1361 w 1361"/>
              <a:gd name="T48" fmla="*/ 1497 h 149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361" h="1497">
                <a:moveTo>
                  <a:pt x="0" y="454"/>
                </a:moveTo>
                <a:lnTo>
                  <a:pt x="227" y="227"/>
                </a:lnTo>
                <a:lnTo>
                  <a:pt x="453" y="0"/>
                </a:lnTo>
                <a:lnTo>
                  <a:pt x="589" y="91"/>
                </a:lnTo>
                <a:lnTo>
                  <a:pt x="1270" y="1043"/>
                </a:lnTo>
                <a:lnTo>
                  <a:pt x="1315" y="1089"/>
                </a:lnTo>
                <a:lnTo>
                  <a:pt x="1361" y="1315"/>
                </a:lnTo>
                <a:lnTo>
                  <a:pt x="1270" y="1451"/>
                </a:lnTo>
                <a:lnTo>
                  <a:pt x="1179" y="1497"/>
                </a:lnTo>
                <a:lnTo>
                  <a:pt x="1043" y="1451"/>
                </a:lnTo>
                <a:lnTo>
                  <a:pt x="998" y="1406"/>
                </a:lnTo>
                <a:lnTo>
                  <a:pt x="726" y="1497"/>
                </a:lnTo>
                <a:lnTo>
                  <a:pt x="45" y="862"/>
                </a:lnTo>
                <a:lnTo>
                  <a:pt x="181" y="680"/>
                </a:lnTo>
                <a:lnTo>
                  <a:pt x="0" y="454"/>
                </a:lnTo>
                <a:close/>
              </a:path>
            </a:pathLst>
          </a:custGeom>
          <a:solidFill>
            <a:srgbClr val="1C1C1C">
              <a:alpha val="50195"/>
            </a:srgbClr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47490" tIns="73746" rIns="147490" bIns="73746"/>
          <a:lstStyle/>
          <a:p>
            <a:endParaRPr lang="en-GB"/>
          </a:p>
        </p:txBody>
      </p:sp>
      <p:sp>
        <p:nvSpPr>
          <p:cNvPr id="12296" name="Freeform 9"/>
          <p:cNvSpPr>
            <a:spLocks/>
          </p:cNvSpPr>
          <p:nvPr/>
        </p:nvSpPr>
        <p:spPr bwMode="auto">
          <a:xfrm>
            <a:off x="2744788" y="2579688"/>
            <a:ext cx="1501775" cy="2065337"/>
          </a:xfrm>
          <a:custGeom>
            <a:avLst/>
            <a:gdLst>
              <a:gd name="T0" fmla="*/ 0 w 1225"/>
              <a:gd name="T1" fmla="*/ 2147483647 h 1770"/>
              <a:gd name="T2" fmla="*/ 2147483647 w 1225"/>
              <a:gd name="T3" fmla="*/ 2147483647 h 1770"/>
              <a:gd name="T4" fmla="*/ 2147483647 w 1225"/>
              <a:gd name="T5" fmla="*/ 2147483647 h 1770"/>
              <a:gd name="T6" fmla="*/ 0 w 1225"/>
              <a:gd name="T7" fmla="*/ 2147483647 h 1770"/>
              <a:gd name="T8" fmla="*/ 2147483647 w 1225"/>
              <a:gd name="T9" fmla="*/ 2147483647 h 1770"/>
              <a:gd name="T10" fmla="*/ 2147483647 w 1225"/>
              <a:gd name="T11" fmla="*/ 2147483647 h 1770"/>
              <a:gd name="T12" fmla="*/ 2147483647 w 1225"/>
              <a:gd name="T13" fmla="*/ 2147483647 h 1770"/>
              <a:gd name="T14" fmla="*/ 2147483647 w 1225"/>
              <a:gd name="T15" fmla="*/ 2147483647 h 1770"/>
              <a:gd name="T16" fmla="*/ 2147483647 w 1225"/>
              <a:gd name="T17" fmla="*/ 2147483647 h 1770"/>
              <a:gd name="T18" fmla="*/ 2147483647 w 1225"/>
              <a:gd name="T19" fmla="*/ 2147483647 h 1770"/>
              <a:gd name="T20" fmla="*/ 2147483647 w 1225"/>
              <a:gd name="T21" fmla="*/ 2147483647 h 1770"/>
              <a:gd name="T22" fmla="*/ 2147483647 w 1225"/>
              <a:gd name="T23" fmla="*/ 2147483647 h 1770"/>
              <a:gd name="T24" fmla="*/ 2147483647 w 1225"/>
              <a:gd name="T25" fmla="*/ 2147483647 h 1770"/>
              <a:gd name="T26" fmla="*/ 2147483647 w 1225"/>
              <a:gd name="T27" fmla="*/ 2147483647 h 1770"/>
              <a:gd name="T28" fmla="*/ 2147483647 w 1225"/>
              <a:gd name="T29" fmla="*/ 2147483647 h 1770"/>
              <a:gd name="T30" fmla="*/ 2147483647 w 1225"/>
              <a:gd name="T31" fmla="*/ 2147483647 h 1770"/>
              <a:gd name="T32" fmla="*/ 2147483647 w 1225"/>
              <a:gd name="T33" fmla="*/ 2147483647 h 1770"/>
              <a:gd name="T34" fmla="*/ 2147483647 w 1225"/>
              <a:gd name="T35" fmla="*/ 0 h 1770"/>
              <a:gd name="T36" fmla="*/ 2147483647 w 1225"/>
              <a:gd name="T37" fmla="*/ 2147483647 h 1770"/>
              <a:gd name="T38" fmla="*/ 2147483647 w 1225"/>
              <a:gd name="T39" fmla="*/ 2147483647 h 1770"/>
              <a:gd name="T40" fmla="*/ 2147483647 w 1225"/>
              <a:gd name="T41" fmla="*/ 2147483647 h 1770"/>
              <a:gd name="T42" fmla="*/ 2147483647 w 1225"/>
              <a:gd name="T43" fmla="*/ 2147483647 h 1770"/>
              <a:gd name="T44" fmla="*/ 2147483647 w 1225"/>
              <a:gd name="T45" fmla="*/ 2147483647 h 1770"/>
              <a:gd name="T46" fmla="*/ 0 w 1225"/>
              <a:gd name="T47" fmla="*/ 2147483647 h 17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225"/>
              <a:gd name="T73" fmla="*/ 0 h 1770"/>
              <a:gd name="T74" fmla="*/ 1225 w 1225"/>
              <a:gd name="T75" fmla="*/ 1770 h 1770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225" h="1770">
                <a:moveTo>
                  <a:pt x="0" y="91"/>
                </a:moveTo>
                <a:lnTo>
                  <a:pt x="363" y="771"/>
                </a:lnTo>
                <a:lnTo>
                  <a:pt x="91" y="907"/>
                </a:lnTo>
                <a:lnTo>
                  <a:pt x="0" y="998"/>
                </a:lnTo>
                <a:lnTo>
                  <a:pt x="590" y="1769"/>
                </a:lnTo>
                <a:lnTo>
                  <a:pt x="653" y="1770"/>
                </a:lnTo>
                <a:lnTo>
                  <a:pt x="680" y="1270"/>
                </a:lnTo>
                <a:lnTo>
                  <a:pt x="771" y="1043"/>
                </a:lnTo>
                <a:lnTo>
                  <a:pt x="952" y="907"/>
                </a:lnTo>
                <a:lnTo>
                  <a:pt x="1043" y="817"/>
                </a:lnTo>
                <a:lnTo>
                  <a:pt x="1089" y="771"/>
                </a:lnTo>
                <a:lnTo>
                  <a:pt x="1179" y="680"/>
                </a:lnTo>
                <a:lnTo>
                  <a:pt x="1134" y="590"/>
                </a:lnTo>
                <a:lnTo>
                  <a:pt x="1179" y="544"/>
                </a:lnTo>
                <a:lnTo>
                  <a:pt x="1225" y="544"/>
                </a:lnTo>
                <a:lnTo>
                  <a:pt x="1169" y="432"/>
                </a:lnTo>
                <a:lnTo>
                  <a:pt x="1007" y="540"/>
                </a:lnTo>
                <a:lnTo>
                  <a:pt x="593" y="0"/>
                </a:lnTo>
                <a:lnTo>
                  <a:pt x="499" y="136"/>
                </a:lnTo>
                <a:lnTo>
                  <a:pt x="363" y="136"/>
                </a:lnTo>
                <a:lnTo>
                  <a:pt x="239" y="78"/>
                </a:lnTo>
                <a:lnTo>
                  <a:pt x="197" y="78"/>
                </a:lnTo>
                <a:lnTo>
                  <a:pt x="45" y="91"/>
                </a:lnTo>
                <a:lnTo>
                  <a:pt x="0" y="91"/>
                </a:lnTo>
                <a:close/>
              </a:path>
            </a:pathLst>
          </a:custGeom>
          <a:solidFill>
            <a:srgbClr val="1C1C1C">
              <a:alpha val="50195"/>
            </a:srgbClr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47490" tIns="73746" rIns="147490" bIns="73746"/>
          <a:lstStyle/>
          <a:p>
            <a:endParaRPr lang="en-GB"/>
          </a:p>
        </p:txBody>
      </p:sp>
      <p:sp>
        <p:nvSpPr>
          <p:cNvPr id="12297" name="Freeform 10"/>
          <p:cNvSpPr>
            <a:spLocks/>
          </p:cNvSpPr>
          <p:nvPr/>
        </p:nvSpPr>
        <p:spPr bwMode="auto">
          <a:xfrm>
            <a:off x="-76200" y="1590675"/>
            <a:ext cx="3816350" cy="6096000"/>
          </a:xfrm>
          <a:custGeom>
            <a:avLst/>
            <a:gdLst>
              <a:gd name="T0" fmla="*/ 2147483647 w 3208"/>
              <a:gd name="T1" fmla="*/ 2147483647 h 5383"/>
              <a:gd name="T2" fmla="*/ 2147483647 w 3208"/>
              <a:gd name="T3" fmla="*/ 2147483647 h 5383"/>
              <a:gd name="T4" fmla="*/ 2147483647 w 3208"/>
              <a:gd name="T5" fmla="*/ 2147483647 h 5383"/>
              <a:gd name="T6" fmla="*/ 2147483647 w 3208"/>
              <a:gd name="T7" fmla="*/ 2147483647 h 5383"/>
              <a:gd name="T8" fmla="*/ 2147483647 w 3208"/>
              <a:gd name="T9" fmla="*/ 2147483647 h 5383"/>
              <a:gd name="T10" fmla="*/ 2147483647 w 3208"/>
              <a:gd name="T11" fmla="*/ 2147483647 h 5383"/>
              <a:gd name="T12" fmla="*/ 2147483647 w 3208"/>
              <a:gd name="T13" fmla="*/ 2147483647 h 5383"/>
              <a:gd name="T14" fmla="*/ 2147483647 w 3208"/>
              <a:gd name="T15" fmla="*/ 2147483647 h 5383"/>
              <a:gd name="T16" fmla="*/ 2147483647 w 3208"/>
              <a:gd name="T17" fmla="*/ 2147483647 h 5383"/>
              <a:gd name="T18" fmla="*/ 2147483647 w 3208"/>
              <a:gd name="T19" fmla="*/ 0 h 5383"/>
              <a:gd name="T20" fmla="*/ 2147483647 w 3208"/>
              <a:gd name="T21" fmla="*/ 2147483647 h 5383"/>
              <a:gd name="T22" fmla="*/ 2147483647 w 3208"/>
              <a:gd name="T23" fmla="*/ 2147483647 h 5383"/>
              <a:gd name="T24" fmla="*/ 2147483647 w 3208"/>
              <a:gd name="T25" fmla="*/ 2147483647 h 5383"/>
              <a:gd name="T26" fmla="*/ 2147483647 w 3208"/>
              <a:gd name="T27" fmla="*/ 2147483647 h 5383"/>
              <a:gd name="T28" fmla="*/ 2147483647 w 3208"/>
              <a:gd name="T29" fmla="*/ 2147483647 h 5383"/>
              <a:gd name="T30" fmla="*/ 2147483647 w 3208"/>
              <a:gd name="T31" fmla="*/ 2147483647 h 5383"/>
              <a:gd name="T32" fmla="*/ 2147483647 w 3208"/>
              <a:gd name="T33" fmla="*/ 2147483647 h 5383"/>
              <a:gd name="T34" fmla="*/ 2147483647 w 3208"/>
              <a:gd name="T35" fmla="*/ 2147483647 h 5383"/>
              <a:gd name="T36" fmla="*/ 2147483647 w 3208"/>
              <a:gd name="T37" fmla="*/ 2147483647 h 5383"/>
              <a:gd name="T38" fmla="*/ 2147483647 w 3208"/>
              <a:gd name="T39" fmla="*/ 2147483647 h 5383"/>
              <a:gd name="T40" fmla="*/ 2147483647 w 3208"/>
              <a:gd name="T41" fmla="*/ 2147483647 h 5383"/>
              <a:gd name="T42" fmla="*/ 2147483647 w 3208"/>
              <a:gd name="T43" fmla="*/ 2147483647 h 5383"/>
              <a:gd name="T44" fmla="*/ 2147483647 w 3208"/>
              <a:gd name="T45" fmla="*/ 2147483647 h 5383"/>
              <a:gd name="T46" fmla="*/ 2147483647 w 3208"/>
              <a:gd name="T47" fmla="*/ 2147483647 h 5383"/>
              <a:gd name="T48" fmla="*/ 2147483647 w 3208"/>
              <a:gd name="T49" fmla="*/ 2147483647 h 5383"/>
              <a:gd name="T50" fmla="*/ 2147483647 w 3208"/>
              <a:gd name="T51" fmla="*/ 2147483647 h 5383"/>
              <a:gd name="T52" fmla="*/ 2147483647 w 3208"/>
              <a:gd name="T53" fmla="*/ 2147483647 h 5383"/>
              <a:gd name="T54" fmla="*/ 2147483647 w 3208"/>
              <a:gd name="T55" fmla="*/ 2147483647 h 5383"/>
              <a:gd name="T56" fmla="*/ 2147483647 w 3208"/>
              <a:gd name="T57" fmla="*/ 2147483647 h 5383"/>
              <a:gd name="T58" fmla="*/ 2147483647 w 3208"/>
              <a:gd name="T59" fmla="*/ 2147483647 h 5383"/>
              <a:gd name="T60" fmla="*/ 2147483647 w 3208"/>
              <a:gd name="T61" fmla="*/ 2147483647 h 5383"/>
              <a:gd name="T62" fmla="*/ 2147483647 w 3208"/>
              <a:gd name="T63" fmla="*/ 2147483647 h 5383"/>
              <a:gd name="T64" fmla="*/ 2147483647 w 3208"/>
              <a:gd name="T65" fmla="*/ 2147483647 h 5383"/>
              <a:gd name="T66" fmla="*/ 2147483647 w 3208"/>
              <a:gd name="T67" fmla="*/ 2147483647 h 5383"/>
              <a:gd name="T68" fmla="*/ 0 w 3208"/>
              <a:gd name="T69" fmla="*/ 2147483647 h 538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3208"/>
              <a:gd name="T106" fmla="*/ 0 h 5383"/>
              <a:gd name="T107" fmla="*/ 3208 w 3208"/>
              <a:gd name="T108" fmla="*/ 5383 h 5383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3208" h="5383">
                <a:moveTo>
                  <a:pt x="136" y="394"/>
                </a:moveTo>
                <a:lnTo>
                  <a:pt x="376" y="472"/>
                </a:lnTo>
                <a:lnTo>
                  <a:pt x="499" y="575"/>
                </a:lnTo>
                <a:lnTo>
                  <a:pt x="680" y="893"/>
                </a:lnTo>
                <a:lnTo>
                  <a:pt x="862" y="983"/>
                </a:lnTo>
                <a:lnTo>
                  <a:pt x="1361" y="303"/>
                </a:lnTo>
                <a:lnTo>
                  <a:pt x="1406" y="212"/>
                </a:lnTo>
                <a:lnTo>
                  <a:pt x="1452" y="122"/>
                </a:lnTo>
                <a:lnTo>
                  <a:pt x="1528" y="200"/>
                </a:lnTo>
                <a:lnTo>
                  <a:pt x="1688" y="0"/>
                </a:lnTo>
                <a:lnTo>
                  <a:pt x="1814" y="212"/>
                </a:lnTo>
                <a:lnTo>
                  <a:pt x="1678" y="348"/>
                </a:lnTo>
                <a:lnTo>
                  <a:pt x="2450" y="1074"/>
                </a:lnTo>
                <a:lnTo>
                  <a:pt x="2767" y="1664"/>
                </a:lnTo>
                <a:lnTo>
                  <a:pt x="2495" y="1800"/>
                </a:lnTo>
                <a:lnTo>
                  <a:pt x="2359" y="1891"/>
                </a:lnTo>
                <a:lnTo>
                  <a:pt x="2676" y="2254"/>
                </a:lnTo>
                <a:lnTo>
                  <a:pt x="3120" y="2760"/>
                </a:lnTo>
                <a:lnTo>
                  <a:pt x="3175" y="3115"/>
                </a:lnTo>
                <a:lnTo>
                  <a:pt x="3208" y="3400"/>
                </a:lnTo>
                <a:lnTo>
                  <a:pt x="3088" y="3520"/>
                </a:lnTo>
                <a:lnTo>
                  <a:pt x="2824" y="3520"/>
                </a:lnTo>
                <a:lnTo>
                  <a:pt x="2495" y="3478"/>
                </a:lnTo>
                <a:lnTo>
                  <a:pt x="1720" y="3464"/>
                </a:lnTo>
                <a:lnTo>
                  <a:pt x="1452" y="4431"/>
                </a:lnTo>
                <a:lnTo>
                  <a:pt x="1944" y="4752"/>
                </a:lnTo>
                <a:lnTo>
                  <a:pt x="2404" y="4023"/>
                </a:lnTo>
                <a:lnTo>
                  <a:pt x="2359" y="3886"/>
                </a:lnTo>
                <a:lnTo>
                  <a:pt x="2404" y="3796"/>
                </a:lnTo>
                <a:lnTo>
                  <a:pt x="2676" y="3886"/>
                </a:lnTo>
                <a:lnTo>
                  <a:pt x="2631" y="4204"/>
                </a:lnTo>
                <a:lnTo>
                  <a:pt x="2495" y="4658"/>
                </a:lnTo>
                <a:lnTo>
                  <a:pt x="1951" y="5383"/>
                </a:lnTo>
                <a:lnTo>
                  <a:pt x="45" y="5338"/>
                </a:lnTo>
                <a:lnTo>
                  <a:pt x="0" y="394"/>
                </a:lnTo>
              </a:path>
            </a:pathLst>
          </a:custGeom>
          <a:solidFill>
            <a:srgbClr val="1C1C1C">
              <a:alpha val="50195"/>
            </a:srgbClr>
          </a:solidFill>
          <a:ln w="38100" cap="flat" cmpd="sng">
            <a:noFill/>
            <a:prstDash val="solid"/>
            <a:round/>
            <a:headEnd/>
            <a:tailEnd/>
          </a:ln>
        </p:spPr>
        <p:txBody>
          <a:bodyPr lIns="147490" tIns="73746" rIns="147490" bIns="73746"/>
          <a:lstStyle/>
          <a:p>
            <a:endParaRPr lang="en-GB"/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354013" y="3995738"/>
            <a:ext cx="1587500" cy="32385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lIns="91414" tIns="45708" rIns="91414" bIns="45708">
            <a:spAutoFit/>
          </a:bodyPr>
          <a:lstStyle/>
          <a:p>
            <a:pPr algn="ctr" defTabSz="566738" eaLnBrk="0" hangingPunct="0">
              <a:spcBef>
                <a:spcPct val="50000"/>
              </a:spcBef>
              <a:defRPr/>
            </a:pPr>
            <a:r>
              <a:rPr lang="en-US" sz="25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SimSun" pitchFamily="2" charset="-122"/>
                <a:cs typeface="Arial" charset="0"/>
              </a:rPr>
              <a:t>City Centre </a:t>
            </a:r>
          </a:p>
        </p:txBody>
      </p:sp>
      <p:sp>
        <p:nvSpPr>
          <p:cNvPr id="12299" name="Freeform 12"/>
          <p:cNvSpPr>
            <a:spLocks/>
          </p:cNvSpPr>
          <p:nvPr/>
        </p:nvSpPr>
        <p:spPr bwMode="auto">
          <a:xfrm>
            <a:off x="3827463" y="3052763"/>
            <a:ext cx="3309937" cy="1549400"/>
          </a:xfrm>
          <a:custGeom>
            <a:avLst/>
            <a:gdLst>
              <a:gd name="T0" fmla="*/ 2147483647 w 2767"/>
              <a:gd name="T1" fmla="*/ 2147483647 h 1361"/>
              <a:gd name="T2" fmla="*/ 2147483647 w 2767"/>
              <a:gd name="T3" fmla="*/ 2147483647 h 1361"/>
              <a:gd name="T4" fmla="*/ 2147483647 w 2767"/>
              <a:gd name="T5" fmla="*/ 2147483647 h 1361"/>
              <a:gd name="T6" fmla="*/ 2147483647 w 2767"/>
              <a:gd name="T7" fmla="*/ 2147483647 h 1361"/>
              <a:gd name="T8" fmla="*/ 2147483647 w 2767"/>
              <a:gd name="T9" fmla="*/ 2147483647 h 1361"/>
              <a:gd name="T10" fmla="*/ 2147483647 w 2767"/>
              <a:gd name="T11" fmla="*/ 2147483647 h 1361"/>
              <a:gd name="T12" fmla="*/ 0 w 2767"/>
              <a:gd name="T13" fmla="*/ 2147483647 h 1361"/>
              <a:gd name="T14" fmla="*/ 2147483647 w 2767"/>
              <a:gd name="T15" fmla="*/ 2147483647 h 1361"/>
              <a:gd name="T16" fmla="*/ 2147483647 w 2767"/>
              <a:gd name="T17" fmla="*/ 2147483647 h 1361"/>
              <a:gd name="T18" fmla="*/ 2147483647 w 2767"/>
              <a:gd name="T19" fmla="*/ 2147483647 h 1361"/>
              <a:gd name="T20" fmla="*/ 2147483647 w 2767"/>
              <a:gd name="T21" fmla="*/ 2147483647 h 1361"/>
              <a:gd name="T22" fmla="*/ 2147483647 w 2767"/>
              <a:gd name="T23" fmla="*/ 2147483647 h 1361"/>
              <a:gd name="T24" fmla="*/ 2147483647 w 2767"/>
              <a:gd name="T25" fmla="*/ 2147483647 h 1361"/>
              <a:gd name="T26" fmla="*/ 2147483647 w 2767"/>
              <a:gd name="T27" fmla="*/ 2147483647 h 1361"/>
              <a:gd name="T28" fmla="*/ 2147483647 w 2767"/>
              <a:gd name="T29" fmla="*/ 2147483647 h 1361"/>
              <a:gd name="T30" fmla="*/ 2147483647 w 2767"/>
              <a:gd name="T31" fmla="*/ 2147483647 h 1361"/>
              <a:gd name="T32" fmla="*/ 2147483647 w 2767"/>
              <a:gd name="T33" fmla="*/ 2147483647 h 1361"/>
              <a:gd name="T34" fmla="*/ 2147483647 w 2767"/>
              <a:gd name="T35" fmla="*/ 2147483647 h 1361"/>
              <a:gd name="T36" fmla="*/ 2147483647 w 2767"/>
              <a:gd name="T37" fmla="*/ 2147483647 h 1361"/>
              <a:gd name="T38" fmla="*/ 2147483647 w 2767"/>
              <a:gd name="T39" fmla="*/ 2147483647 h 1361"/>
              <a:gd name="T40" fmla="*/ 2147483647 w 2767"/>
              <a:gd name="T41" fmla="*/ 2147483647 h 1361"/>
              <a:gd name="T42" fmla="*/ 2147483647 w 2767"/>
              <a:gd name="T43" fmla="*/ 2147483647 h 1361"/>
              <a:gd name="T44" fmla="*/ 2147483647 w 2767"/>
              <a:gd name="T45" fmla="*/ 0 h 1361"/>
              <a:gd name="T46" fmla="*/ 2147483647 w 2767"/>
              <a:gd name="T47" fmla="*/ 2147483647 h 1361"/>
              <a:gd name="T48" fmla="*/ 2147483647 w 2767"/>
              <a:gd name="T49" fmla="*/ 2147483647 h 1361"/>
              <a:gd name="T50" fmla="*/ 2147483647 w 2767"/>
              <a:gd name="T51" fmla="*/ 2147483647 h 1361"/>
              <a:gd name="T52" fmla="*/ 2147483647 w 2767"/>
              <a:gd name="T53" fmla="*/ 2147483647 h 1361"/>
              <a:gd name="T54" fmla="*/ 2147483647 w 2767"/>
              <a:gd name="T55" fmla="*/ 2147483647 h 1361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767"/>
              <a:gd name="T85" fmla="*/ 0 h 1361"/>
              <a:gd name="T86" fmla="*/ 2767 w 2767"/>
              <a:gd name="T87" fmla="*/ 1361 h 1361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767" h="1361">
                <a:moveTo>
                  <a:pt x="2721" y="1134"/>
                </a:moveTo>
                <a:lnTo>
                  <a:pt x="2313" y="1134"/>
                </a:lnTo>
                <a:lnTo>
                  <a:pt x="1587" y="1179"/>
                </a:lnTo>
                <a:lnTo>
                  <a:pt x="1134" y="1179"/>
                </a:lnTo>
                <a:lnTo>
                  <a:pt x="453" y="1270"/>
                </a:lnTo>
                <a:lnTo>
                  <a:pt x="45" y="1361"/>
                </a:lnTo>
                <a:lnTo>
                  <a:pt x="0" y="1043"/>
                </a:lnTo>
                <a:lnTo>
                  <a:pt x="45" y="862"/>
                </a:lnTo>
                <a:lnTo>
                  <a:pt x="90" y="816"/>
                </a:lnTo>
                <a:lnTo>
                  <a:pt x="136" y="816"/>
                </a:lnTo>
                <a:lnTo>
                  <a:pt x="227" y="816"/>
                </a:lnTo>
                <a:lnTo>
                  <a:pt x="227" y="862"/>
                </a:lnTo>
                <a:lnTo>
                  <a:pt x="589" y="907"/>
                </a:lnTo>
                <a:lnTo>
                  <a:pt x="862" y="771"/>
                </a:lnTo>
                <a:lnTo>
                  <a:pt x="816" y="726"/>
                </a:lnTo>
                <a:lnTo>
                  <a:pt x="862" y="726"/>
                </a:lnTo>
                <a:lnTo>
                  <a:pt x="952" y="816"/>
                </a:lnTo>
                <a:lnTo>
                  <a:pt x="1088" y="816"/>
                </a:lnTo>
                <a:lnTo>
                  <a:pt x="1315" y="862"/>
                </a:lnTo>
                <a:lnTo>
                  <a:pt x="1497" y="862"/>
                </a:lnTo>
                <a:lnTo>
                  <a:pt x="1678" y="862"/>
                </a:lnTo>
                <a:lnTo>
                  <a:pt x="1860" y="726"/>
                </a:lnTo>
                <a:lnTo>
                  <a:pt x="2585" y="0"/>
                </a:lnTo>
                <a:lnTo>
                  <a:pt x="2631" y="136"/>
                </a:lnTo>
                <a:lnTo>
                  <a:pt x="2676" y="454"/>
                </a:lnTo>
                <a:lnTo>
                  <a:pt x="2767" y="499"/>
                </a:lnTo>
                <a:lnTo>
                  <a:pt x="2767" y="590"/>
                </a:lnTo>
                <a:lnTo>
                  <a:pt x="2721" y="1134"/>
                </a:lnTo>
                <a:close/>
              </a:path>
            </a:pathLst>
          </a:custGeom>
          <a:solidFill>
            <a:srgbClr val="1C1C1C">
              <a:alpha val="50195"/>
            </a:srgbClr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47490" tIns="73746" rIns="147490" bIns="73746"/>
          <a:lstStyle/>
          <a:p>
            <a:endParaRPr lang="en-GB"/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4697413" y="3954463"/>
            <a:ext cx="1808162" cy="325437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lIns="91414" tIns="45708" rIns="91414" bIns="45708">
            <a:spAutoFit/>
          </a:bodyPr>
          <a:lstStyle/>
          <a:p>
            <a:pPr algn="ctr" defTabSz="566738" eaLnBrk="0" hangingPunct="0">
              <a:spcBef>
                <a:spcPct val="50000"/>
              </a:spcBef>
              <a:defRPr/>
            </a:pPr>
            <a:r>
              <a:rPr lang="en-US" sz="25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SimSun" pitchFamily="2" charset="-122"/>
                <a:cs typeface="Arial" charset="0"/>
              </a:rPr>
              <a:t>Tanjong Rhu </a:t>
            </a:r>
          </a:p>
        </p:txBody>
      </p:sp>
      <p:pic>
        <p:nvPicPr>
          <p:cNvPr id="12301" name="Picture 14" descr="011f_location watera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contrast="6000"/>
          </a:blip>
          <a:srcRect r="-117"/>
          <a:stretch>
            <a:fillRect/>
          </a:stretch>
        </p:blipFill>
        <p:spPr bwMode="auto">
          <a:xfrm>
            <a:off x="-120650" y="1370013"/>
            <a:ext cx="9264650" cy="545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8" name="Text Box 18"/>
          <p:cNvSpPr txBox="1">
            <a:spLocks noChangeArrowheads="1"/>
          </p:cNvSpPr>
          <p:nvPr/>
        </p:nvSpPr>
        <p:spPr bwMode="auto">
          <a:xfrm>
            <a:off x="2844800" y="3503613"/>
            <a:ext cx="1147763" cy="32385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lIns="91414" tIns="45708" rIns="91414" bIns="45708">
            <a:spAutoFit/>
          </a:bodyPr>
          <a:lstStyle/>
          <a:p>
            <a:pPr algn="ctr" defTabSz="566738" eaLnBrk="0" hangingPunct="0">
              <a:spcBef>
                <a:spcPct val="50000"/>
              </a:spcBef>
              <a:defRPr/>
            </a:pPr>
            <a:r>
              <a:rPr lang="en-US" sz="25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SimSun" pitchFamily="2" charset="-122"/>
                <a:cs typeface="Arial" charset="0"/>
              </a:rPr>
              <a:t>Crawford </a:t>
            </a:r>
          </a:p>
        </p:txBody>
      </p:sp>
      <p:sp>
        <p:nvSpPr>
          <p:cNvPr id="10259" name="Text Box 19"/>
          <p:cNvSpPr txBox="1">
            <a:spLocks noChangeArrowheads="1"/>
          </p:cNvSpPr>
          <p:nvPr/>
        </p:nvSpPr>
        <p:spPr bwMode="auto">
          <a:xfrm>
            <a:off x="3176588" y="1192213"/>
            <a:ext cx="2095500" cy="325437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lIns="91414" tIns="45708" rIns="91414" bIns="45708">
            <a:spAutoFit/>
          </a:bodyPr>
          <a:lstStyle/>
          <a:p>
            <a:pPr algn="ctr" defTabSz="566738" eaLnBrk="0" hangingPunct="0">
              <a:spcBef>
                <a:spcPct val="50000"/>
              </a:spcBef>
              <a:defRPr/>
            </a:pPr>
            <a:r>
              <a:rPr lang="en-US" sz="2500" b="1" baseline="-2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SimSun" pitchFamily="2" charset="-122"/>
                <a:cs typeface="Arial" charset="0"/>
              </a:rPr>
              <a:t>Kallang</a:t>
            </a:r>
            <a:r>
              <a:rPr lang="en-US" sz="25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SimSun" pitchFamily="2" charset="-122"/>
                <a:cs typeface="Arial" charset="0"/>
              </a:rPr>
              <a:t>  </a:t>
            </a:r>
            <a:r>
              <a:rPr lang="en-US" sz="2500" b="1" baseline="-2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SimSun" pitchFamily="2" charset="-122"/>
                <a:cs typeface="Arial" charset="0"/>
              </a:rPr>
              <a:t>Bahru</a:t>
            </a:r>
            <a:r>
              <a:rPr lang="en-US" sz="25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SimSun" pitchFamily="2" charset="-122"/>
                <a:cs typeface="Arial" charset="0"/>
              </a:rPr>
              <a:t>  </a:t>
            </a:r>
          </a:p>
        </p:txBody>
      </p:sp>
      <p:sp>
        <p:nvSpPr>
          <p:cNvPr id="10261" name="Text Box 21"/>
          <p:cNvSpPr txBox="1">
            <a:spLocks noChangeArrowheads="1"/>
          </p:cNvSpPr>
          <p:nvPr/>
        </p:nvSpPr>
        <p:spPr bwMode="auto">
          <a:xfrm>
            <a:off x="2030413" y="1822450"/>
            <a:ext cx="1300162" cy="319088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lIns="91414" tIns="45708" rIns="91414" bIns="45708">
            <a:spAutoFit/>
          </a:bodyPr>
          <a:lstStyle/>
          <a:p>
            <a:pPr algn="ctr" defTabSz="566738" eaLnBrk="0" hangingPunct="0">
              <a:spcBef>
                <a:spcPct val="50000"/>
              </a:spcBef>
              <a:defRPr/>
            </a:pPr>
            <a:r>
              <a:rPr lang="en-US" sz="25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SimSun" pitchFamily="2" charset="-122"/>
                <a:cs typeface="Arial" charset="0"/>
              </a:rPr>
              <a:t>Lavender </a:t>
            </a:r>
          </a:p>
        </p:txBody>
      </p:sp>
      <p:sp>
        <p:nvSpPr>
          <p:cNvPr id="10263" name="Text Box 23"/>
          <p:cNvSpPr txBox="1">
            <a:spLocks noChangeArrowheads="1"/>
          </p:cNvSpPr>
          <p:nvPr/>
        </p:nvSpPr>
        <p:spPr bwMode="auto">
          <a:xfrm>
            <a:off x="6264275" y="1717675"/>
            <a:ext cx="1147763" cy="32385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lIns="91414" tIns="45708" rIns="91414" bIns="45708">
            <a:spAutoFit/>
          </a:bodyPr>
          <a:lstStyle/>
          <a:p>
            <a:pPr algn="ctr" defTabSz="566738" eaLnBrk="0" hangingPunct="0">
              <a:spcBef>
                <a:spcPct val="50000"/>
              </a:spcBef>
              <a:defRPr/>
            </a:pPr>
            <a:r>
              <a:rPr lang="en-US" sz="25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SimSun" pitchFamily="2" charset="-122"/>
                <a:cs typeface="Arial" charset="0"/>
              </a:rPr>
              <a:t>Geylang </a:t>
            </a:r>
          </a:p>
        </p:txBody>
      </p:sp>
      <p:sp>
        <p:nvSpPr>
          <p:cNvPr id="12306" name="Line 24"/>
          <p:cNvSpPr>
            <a:spLocks noChangeShapeType="1"/>
          </p:cNvSpPr>
          <p:nvPr/>
        </p:nvSpPr>
        <p:spPr bwMode="auto">
          <a:xfrm flipH="1">
            <a:off x="1524000" y="2895600"/>
            <a:ext cx="2209800" cy="12192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2307" name="Line 21"/>
          <p:cNvSpPr>
            <a:spLocks noChangeShapeType="1"/>
          </p:cNvSpPr>
          <p:nvPr/>
        </p:nvSpPr>
        <p:spPr bwMode="auto">
          <a:xfrm flipV="1">
            <a:off x="5562600" y="1524000"/>
            <a:ext cx="1828800" cy="6096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12308" name="Picture 20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467600" y="1143000"/>
            <a:ext cx="914400" cy="91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2309" name="Text Box 22"/>
          <p:cNvSpPr txBox="1">
            <a:spLocks noChangeArrowheads="1"/>
          </p:cNvSpPr>
          <p:nvPr/>
        </p:nvSpPr>
        <p:spPr bwMode="auto">
          <a:xfrm rot="-1087974">
            <a:off x="5637213" y="1495425"/>
            <a:ext cx="1814512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ahoma" pitchFamily="34" charset="0"/>
              </a:rPr>
              <a:t>20 mins from Airport</a:t>
            </a:r>
          </a:p>
        </p:txBody>
      </p:sp>
      <p:sp>
        <p:nvSpPr>
          <p:cNvPr id="12310" name="Text Box 23"/>
          <p:cNvSpPr txBox="1">
            <a:spLocks noChangeArrowheads="1"/>
          </p:cNvSpPr>
          <p:nvPr/>
        </p:nvSpPr>
        <p:spPr bwMode="auto">
          <a:xfrm rot="-1703663">
            <a:off x="1604963" y="3117850"/>
            <a:ext cx="22860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Tahoma" pitchFamily="34" charset="0"/>
              </a:rPr>
              <a:t>10 mins to City</a:t>
            </a:r>
          </a:p>
        </p:txBody>
      </p:sp>
      <p:pic>
        <p:nvPicPr>
          <p:cNvPr id="12311" name="Picture 18" descr="2203173091_ab83a97312_b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324600" y="3810000"/>
            <a:ext cx="236220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12" name="Text Box 25"/>
          <p:cNvSpPr txBox="1">
            <a:spLocks noChangeArrowheads="1"/>
          </p:cNvSpPr>
          <p:nvPr/>
        </p:nvSpPr>
        <p:spPr bwMode="auto">
          <a:xfrm>
            <a:off x="6324600" y="5384800"/>
            <a:ext cx="2362200" cy="274638"/>
          </a:xfrm>
          <a:prstGeom prst="rect">
            <a:avLst/>
          </a:prstGeom>
          <a:solidFill>
            <a:schemeClr val="bg1">
              <a:alpha val="50195"/>
            </a:scheme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latin typeface="Tahoma" pitchFamily="34" charset="0"/>
              </a:rPr>
              <a:t>Opening 2014</a:t>
            </a:r>
          </a:p>
        </p:txBody>
      </p:sp>
      <p:sp>
        <p:nvSpPr>
          <p:cNvPr id="9241" name="Rectangle 17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Greater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Kallang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 Riverside: </a:t>
            </a:r>
          </a:p>
          <a:p>
            <a:pPr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Good Location, Accessibility and Near other Tourism Zones</a:t>
            </a: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7467600" y="2819400"/>
            <a:ext cx="1147763" cy="56515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lIns="91414" tIns="45708" rIns="91414" bIns="45708">
            <a:spAutoFit/>
          </a:bodyPr>
          <a:lstStyle/>
          <a:p>
            <a:pPr algn="ctr" defTabSz="566738" eaLnBrk="0" hangingPunct="0">
              <a:spcBef>
                <a:spcPct val="50000"/>
              </a:spcBef>
              <a:defRPr/>
            </a:pPr>
            <a:r>
              <a:rPr lang="en-US" sz="25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SimSun" pitchFamily="2" charset="-122"/>
                <a:cs typeface="Arial" charset="0"/>
              </a:rPr>
              <a:t>Sports Hub</a:t>
            </a:r>
          </a:p>
        </p:txBody>
      </p:sp>
      <p:sp>
        <p:nvSpPr>
          <p:cNvPr id="33" name="Freeform 32"/>
          <p:cNvSpPr/>
          <p:nvPr/>
        </p:nvSpPr>
        <p:spPr>
          <a:xfrm>
            <a:off x="3429000" y="1524000"/>
            <a:ext cx="2374900" cy="2330450"/>
          </a:xfrm>
          <a:custGeom>
            <a:avLst/>
            <a:gdLst>
              <a:gd name="connsiteX0" fmla="*/ 1917291 w 2374491"/>
              <a:gd name="connsiteY0" fmla="*/ 0 h 2330245"/>
              <a:gd name="connsiteX1" fmla="*/ 1607574 w 2374491"/>
              <a:gd name="connsiteY1" fmla="*/ 117987 h 2330245"/>
              <a:gd name="connsiteX2" fmla="*/ 1224116 w 2374491"/>
              <a:gd name="connsiteY2" fmla="*/ 353961 h 2330245"/>
              <a:gd name="connsiteX3" fmla="*/ 752168 w 2374491"/>
              <a:gd name="connsiteY3" fmla="*/ 530942 h 2330245"/>
              <a:gd name="connsiteX4" fmla="*/ 221226 w 2374491"/>
              <a:gd name="connsiteY4" fmla="*/ 634181 h 2330245"/>
              <a:gd name="connsiteX5" fmla="*/ 14749 w 2374491"/>
              <a:gd name="connsiteY5" fmla="*/ 752168 h 2330245"/>
              <a:gd name="connsiteX6" fmla="*/ 0 w 2374491"/>
              <a:gd name="connsiteY6" fmla="*/ 943897 h 2330245"/>
              <a:gd name="connsiteX7" fmla="*/ 235974 w 2374491"/>
              <a:gd name="connsiteY7" fmla="*/ 1312606 h 2330245"/>
              <a:gd name="connsiteX8" fmla="*/ 516194 w 2374491"/>
              <a:gd name="connsiteY8" fmla="*/ 1710813 h 2330245"/>
              <a:gd name="connsiteX9" fmla="*/ 929149 w 2374491"/>
              <a:gd name="connsiteY9" fmla="*/ 1445342 h 2330245"/>
              <a:gd name="connsiteX10" fmla="*/ 1002891 w 2374491"/>
              <a:gd name="connsiteY10" fmla="*/ 1489587 h 2330245"/>
              <a:gd name="connsiteX11" fmla="*/ 1312607 w 2374491"/>
              <a:gd name="connsiteY11" fmla="*/ 1489587 h 2330245"/>
              <a:gd name="connsiteX12" fmla="*/ 1430594 w 2374491"/>
              <a:gd name="connsiteY12" fmla="*/ 1519084 h 2330245"/>
              <a:gd name="connsiteX13" fmla="*/ 1474839 w 2374491"/>
              <a:gd name="connsiteY13" fmla="*/ 1887793 h 2330245"/>
              <a:gd name="connsiteX14" fmla="*/ 1696065 w 2374491"/>
              <a:gd name="connsiteY14" fmla="*/ 2168013 h 2330245"/>
              <a:gd name="connsiteX15" fmla="*/ 2020529 w 2374491"/>
              <a:gd name="connsiteY15" fmla="*/ 2315497 h 2330245"/>
              <a:gd name="connsiteX16" fmla="*/ 2153265 w 2374491"/>
              <a:gd name="connsiteY16" fmla="*/ 2330245 h 2330245"/>
              <a:gd name="connsiteX17" fmla="*/ 1858297 w 2374491"/>
              <a:gd name="connsiteY17" fmla="*/ 1740310 h 2330245"/>
              <a:gd name="connsiteX18" fmla="*/ 2374491 w 2374491"/>
              <a:gd name="connsiteY18" fmla="*/ 1504335 h 2330245"/>
              <a:gd name="connsiteX19" fmla="*/ 2212258 w 2374491"/>
              <a:gd name="connsiteY19" fmla="*/ 1032387 h 2330245"/>
              <a:gd name="connsiteX20" fmla="*/ 2344994 w 2374491"/>
              <a:gd name="connsiteY20" fmla="*/ 855406 h 2330245"/>
              <a:gd name="connsiteX21" fmla="*/ 2138516 w 2374491"/>
              <a:gd name="connsiteY21" fmla="*/ 722671 h 2330245"/>
              <a:gd name="connsiteX22" fmla="*/ 1917291 w 2374491"/>
              <a:gd name="connsiteY22" fmla="*/ 0 h 2330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374491" h="2330245">
                <a:moveTo>
                  <a:pt x="1917291" y="0"/>
                </a:moveTo>
                <a:lnTo>
                  <a:pt x="1607574" y="117987"/>
                </a:lnTo>
                <a:lnTo>
                  <a:pt x="1224116" y="353961"/>
                </a:lnTo>
                <a:lnTo>
                  <a:pt x="752168" y="530942"/>
                </a:lnTo>
                <a:lnTo>
                  <a:pt x="221226" y="634181"/>
                </a:lnTo>
                <a:lnTo>
                  <a:pt x="14749" y="752168"/>
                </a:lnTo>
                <a:lnTo>
                  <a:pt x="0" y="943897"/>
                </a:lnTo>
                <a:lnTo>
                  <a:pt x="235974" y="1312606"/>
                </a:lnTo>
                <a:lnTo>
                  <a:pt x="516194" y="1710813"/>
                </a:lnTo>
                <a:lnTo>
                  <a:pt x="929149" y="1445342"/>
                </a:lnTo>
                <a:lnTo>
                  <a:pt x="1002891" y="1489587"/>
                </a:lnTo>
                <a:lnTo>
                  <a:pt x="1312607" y="1489587"/>
                </a:lnTo>
                <a:lnTo>
                  <a:pt x="1430594" y="1519084"/>
                </a:lnTo>
                <a:lnTo>
                  <a:pt x="1474839" y="1887793"/>
                </a:lnTo>
                <a:lnTo>
                  <a:pt x="1696065" y="2168013"/>
                </a:lnTo>
                <a:lnTo>
                  <a:pt x="2020529" y="2315497"/>
                </a:lnTo>
                <a:lnTo>
                  <a:pt x="2153265" y="2330245"/>
                </a:lnTo>
                <a:lnTo>
                  <a:pt x="1858297" y="1740310"/>
                </a:lnTo>
                <a:lnTo>
                  <a:pt x="2374491" y="1504335"/>
                </a:lnTo>
                <a:lnTo>
                  <a:pt x="2212258" y="1032387"/>
                </a:lnTo>
                <a:lnTo>
                  <a:pt x="2344994" y="855406"/>
                </a:lnTo>
                <a:lnTo>
                  <a:pt x="2138516" y="722671"/>
                </a:lnTo>
                <a:lnTo>
                  <a:pt x="1917291" y="0"/>
                </a:lnTo>
                <a:close/>
              </a:path>
            </a:pathLst>
          </a:custGeom>
          <a:solidFill>
            <a:srgbClr val="FF99CC">
              <a:alpha val="55000"/>
            </a:srgb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3505200" y="2286000"/>
            <a:ext cx="2095500" cy="34925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lIns="91414" tIns="45708" rIns="91414" bIns="45708">
            <a:spAutoFit/>
          </a:bodyPr>
          <a:lstStyle/>
          <a:p>
            <a:pPr algn="ctr" defTabSz="566738" eaLnBrk="0" hangingPunct="0">
              <a:spcBef>
                <a:spcPct val="50000"/>
              </a:spcBef>
              <a:defRPr/>
            </a:pPr>
            <a:r>
              <a:rPr lang="en-US" sz="2500" b="1" baseline="-25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SimSun" pitchFamily="2" charset="-122"/>
                <a:cs typeface="Arial" charset="0"/>
              </a:rPr>
              <a:t>Kallang</a:t>
            </a:r>
            <a:r>
              <a:rPr lang="en-US" sz="25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SimSun" pitchFamily="2" charset="-122"/>
                <a:cs typeface="Arial" charset="0"/>
              </a:rPr>
              <a:t>  Riverside  </a:t>
            </a:r>
          </a:p>
        </p:txBody>
      </p:sp>
      <p:sp>
        <p:nvSpPr>
          <p:cNvPr id="12317" name="Line 19"/>
          <p:cNvSpPr>
            <a:spLocks noChangeShapeType="1"/>
          </p:cNvSpPr>
          <p:nvPr/>
        </p:nvSpPr>
        <p:spPr bwMode="auto">
          <a:xfrm>
            <a:off x="5257800" y="3429000"/>
            <a:ext cx="1066800" cy="609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231426" name="Picture 2"/>
          <p:cNvPicPr>
            <a:picLocks noChangeAspect="1" noChangeArrowheads="1"/>
          </p:cNvPicPr>
          <p:nvPr/>
        </p:nvPicPr>
        <p:blipFill>
          <a:blip r:embed="rId7"/>
          <a:srcRect l="36875" t="33000" r="20000" b="23000"/>
          <a:stretch>
            <a:fillRect/>
          </a:stretch>
        </p:blipFill>
        <p:spPr bwMode="auto">
          <a:xfrm>
            <a:off x="-76200" y="4719982"/>
            <a:ext cx="3352800" cy="213801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123825" y="0"/>
            <a:ext cx="9020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200">
                <a:latin typeface="Calibri" pitchFamily="34" charset="0"/>
              </a:rPr>
              <a:t>Greater Kallang Riverside (99ha)</a:t>
            </a:r>
          </a:p>
        </p:txBody>
      </p:sp>
      <p:pic>
        <p:nvPicPr>
          <p:cNvPr id="41987" name="Picture 3"/>
          <p:cNvPicPr preferRelativeResize="0">
            <a:picLocks noChangeAspect="1" noChangeArrowheads="1"/>
          </p:cNvPicPr>
          <p:nvPr/>
        </p:nvPicPr>
        <p:blipFill>
          <a:blip r:embed="rId3" cstate="email">
            <a:lum bright="12000"/>
          </a:blip>
          <a:srcRect/>
          <a:stretch>
            <a:fillRect/>
          </a:stretch>
        </p:blipFill>
        <p:spPr bwMode="auto">
          <a:xfrm>
            <a:off x="276225" y="762000"/>
            <a:ext cx="8610600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Freeform 4"/>
          <p:cNvSpPr>
            <a:spLocks/>
          </p:cNvSpPr>
          <p:nvPr/>
        </p:nvSpPr>
        <p:spPr bwMode="auto">
          <a:xfrm>
            <a:off x="5076825" y="2590800"/>
            <a:ext cx="457200" cy="685800"/>
          </a:xfrm>
          <a:custGeom>
            <a:avLst/>
            <a:gdLst>
              <a:gd name="T0" fmla="*/ 2147483647 w 288"/>
              <a:gd name="T1" fmla="*/ 0 h 432"/>
              <a:gd name="T2" fmla="*/ 0 w 288"/>
              <a:gd name="T3" fmla="*/ 2147483647 h 432"/>
              <a:gd name="T4" fmla="*/ 2147483647 w 288"/>
              <a:gd name="T5" fmla="*/ 2147483647 h 432"/>
              <a:gd name="T6" fmla="*/ 2147483647 w 288"/>
              <a:gd name="T7" fmla="*/ 2147483647 h 432"/>
              <a:gd name="T8" fmla="*/ 2147483647 w 288"/>
              <a:gd name="T9" fmla="*/ 0 h 4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8"/>
              <a:gd name="T16" fmla="*/ 0 h 432"/>
              <a:gd name="T17" fmla="*/ 288 w 288"/>
              <a:gd name="T18" fmla="*/ 432 h 4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8" h="432">
                <a:moveTo>
                  <a:pt x="96" y="0"/>
                </a:moveTo>
                <a:lnTo>
                  <a:pt x="0" y="48"/>
                </a:lnTo>
                <a:lnTo>
                  <a:pt x="144" y="432"/>
                </a:lnTo>
                <a:lnTo>
                  <a:pt x="288" y="336"/>
                </a:lnTo>
                <a:lnTo>
                  <a:pt x="96" y="0"/>
                </a:lnTo>
                <a:close/>
              </a:path>
            </a:pathLst>
          </a:custGeom>
          <a:solidFill>
            <a:srgbClr val="0000FF">
              <a:alpha val="50195"/>
            </a:srgbClr>
          </a:solidFill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89" name="Freeform 5"/>
          <p:cNvSpPr>
            <a:spLocks/>
          </p:cNvSpPr>
          <p:nvPr/>
        </p:nvSpPr>
        <p:spPr bwMode="auto">
          <a:xfrm>
            <a:off x="5610225" y="2438400"/>
            <a:ext cx="381000" cy="533400"/>
          </a:xfrm>
          <a:custGeom>
            <a:avLst/>
            <a:gdLst>
              <a:gd name="T0" fmla="*/ 2147483647 w 240"/>
              <a:gd name="T1" fmla="*/ 2147483647 h 336"/>
              <a:gd name="T2" fmla="*/ 0 w 240"/>
              <a:gd name="T3" fmla="*/ 2147483647 h 336"/>
              <a:gd name="T4" fmla="*/ 2147483647 w 240"/>
              <a:gd name="T5" fmla="*/ 0 h 336"/>
              <a:gd name="T6" fmla="*/ 2147483647 w 240"/>
              <a:gd name="T7" fmla="*/ 2147483647 h 336"/>
              <a:gd name="T8" fmla="*/ 2147483647 w 240"/>
              <a:gd name="T9" fmla="*/ 2147483647 h 336"/>
              <a:gd name="T10" fmla="*/ 2147483647 w 240"/>
              <a:gd name="T11" fmla="*/ 2147483647 h 3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336"/>
              <a:gd name="T20" fmla="*/ 240 w 240"/>
              <a:gd name="T21" fmla="*/ 336 h 3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336">
                <a:moveTo>
                  <a:pt x="96" y="288"/>
                </a:moveTo>
                <a:lnTo>
                  <a:pt x="0" y="48"/>
                </a:lnTo>
                <a:lnTo>
                  <a:pt x="48" y="0"/>
                </a:lnTo>
                <a:lnTo>
                  <a:pt x="240" y="240"/>
                </a:lnTo>
                <a:lnTo>
                  <a:pt x="144" y="336"/>
                </a:lnTo>
                <a:lnTo>
                  <a:pt x="96" y="288"/>
                </a:lnTo>
                <a:close/>
              </a:path>
            </a:pathLst>
          </a:custGeom>
          <a:solidFill>
            <a:srgbClr val="0000FF">
              <a:alpha val="50195"/>
            </a:srgbClr>
          </a:solidFill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0" name="Freeform 6"/>
          <p:cNvSpPr>
            <a:spLocks/>
          </p:cNvSpPr>
          <p:nvPr/>
        </p:nvSpPr>
        <p:spPr bwMode="auto">
          <a:xfrm>
            <a:off x="5381625" y="3429000"/>
            <a:ext cx="381000" cy="457200"/>
          </a:xfrm>
          <a:custGeom>
            <a:avLst/>
            <a:gdLst>
              <a:gd name="T0" fmla="*/ 2147483647 w 240"/>
              <a:gd name="T1" fmla="*/ 0 h 288"/>
              <a:gd name="T2" fmla="*/ 2147483647 w 240"/>
              <a:gd name="T3" fmla="*/ 2147483647 h 288"/>
              <a:gd name="T4" fmla="*/ 2147483647 w 240"/>
              <a:gd name="T5" fmla="*/ 2147483647 h 288"/>
              <a:gd name="T6" fmla="*/ 0 w 240"/>
              <a:gd name="T7" fmla="*/ 2147483647 h 288"/>
              <a:gd name="T8" fmla="*/ 2147483647 w 240"/>
              <a:gd name="T9" fmla="*/ 0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0"/>
              <a:gd name="T16" fmla="*/ 0 h 288"/>
              <a:gd name="T17" fmla="*/ 240 w 240"/>
              <a:gd name="T18" fmla="*/ 288 h 2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0" h="288">
                <a:moveTo>
                  <a:pt x="144" y="0"/>
                </a:moveTo>
                <a:lnTo>
                  <a:pt x="240" y="192"/>
                </a:lnTo>
                <a:lnTo>
                  <a:pt x="144" y="288"/>
                </a:lnTo>
                <a:lnTo>
                  <a:pt x="0" y="48"/>
                </a:lnTo>
                <a:lnTo>
                  <a:pt x="144" y="0"/>
                </a:lnTo>
                <a:close/>
              </a:path>
            </a:pathLst>
          </a:custGeom>
          <a:solidFill>
            <a:srgbClr val="0000FF">
              <a:alpha val="50195"/>
            </a:srgbClr>
          </a:solidFill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1" name="Freeform 7"/>
          <p:cNvSpPr>
            <a:spLocks/>
          </p:cNvSpPr>
          <p:nvPr/>
        </p:nvSpPr>
        <p:spPr bwMode="auto">
          <a:xfrm>
            <a:off x="6067425" y="3048000"/>
            <a:ext cx="533400" cy="685800"/>
          </a:xfrm>
          <a:custGeom>
            <a:avLst/>
            <a:gdLst>
              <a:gd name="T0" fmla="*/ 0 w 336"/>
              <a:gd name="T1" fmla="*/ 2147483647 h 432"/>
              <a:gd name="T2" fmla="*/ 2147483647 w 336"/>
              <a:gd name="T3" fmla="*/ 2147483647 h 432"/>
              <a:gd name="T4" fmla="*/ 2147483647 w 336"/>
              <a:gd name="T5" fmla="*/ 2147483647 h 432"/>
              <a:gd name="T6" fmla="*/ 2147483647 w 336"/>
              <a:gd name="T7" fmla="*/ 0 h 432"/>
              <a:gd name="T8" fmla="*/ 0 w 336"/>
              <a:gd name="T9" fmla="*/ 2147483647 h 4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6"/>
              <a:gd name="T16" fmla="*/ 0 h 432"/>
              <a:gd name="T17" fmla="*/ 336 w 336"/>
              <a:gd name="T18" fmla="*/ 432 h 4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6" h="432">
                <a:moveTo>
                  <a:pt x="0" y="96"/>
                </a:moveTo>
                <a:lnTo>
                  <a:pt x="192" y="432"/>
                </a:lnTo>
                <a:lnTo>
                  <a:pt x="336" y="336"/>
                </a:lnTo>
                <a:lnTo>
                  <a:pt x="96" y="0"/>
                </a:lnTo>
                <a:lnTo>
                  <a:pt x="0" y="96"/>
                </a:lnTo>
                <a:close/>
              </a:path>
            </a:pathLst>
          </a:custGeom>
          <a:solidFill>
            <a:srgbClr val="0000FF">
              <a:alpha val="50195"/>
            </a:srgbClr>
          </a:solidFill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2" name="Freeform 8"/>
          <p:cNvSpPr>
            <a:spLocks/>
          </p:cNvSpPr>
          <p:nvPr/>
        </p:nvSpPr>
        <p:spPr bwMode="auto">
          <a:xfrm>
            <a:off x="6067425" y="3886200"/>
            <a:ext cx="381000" cy="304800"/>
          </a:xfrm>
          <a:custGeom>
            <a:avLst/>
            <a:gdLst>
              <a:gd name="T0" fmla="*/ 0 w 288"/>
              <a:gd name="T1" fmla="*/ 2147483647 h 240"/>
              <a:gd name="T2" fmla="*/ 2147483647 w 288"/>
              <a:gd name="T3" fmla="*/ 0 h 240"/>
              <a:gd name="T4" fmla="*/ 2147483647 w 288"/>
              <a:gd name="T5" fmla="*/ 2147483647 h 240"/>
              <a:gd name="T6" fmla="*/ 2147483647 w 288"/>
              <a:gd name="T7" fmla="*/ 2147483647 h 240"/>
              <a:gd name="T8" fmla="*/ 0 w 288"/>
              <a:gd name="T9" fmla="*/ 2147483647 h 2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8"/>
              <a:gd name="T16" fmla="*/ 0 h 240"/>
              <a:gd name="T17" fmla="*/ 288 w 288"/>
              <a:gd name="T18" fmla="*/ 240 h 2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8" h="240">
                <a:moveTo>
                  <a:pt x="0" y="144"/>
                </a:moveTo>
                <a:lnTo>
                  <a:pt x="240" y="0"/>
                </a:lnTo>
                <a:lnTo>
                  <a:pt x="288" y="96"/>
                </a:lnTo>
                <a:lnTo>
                  <a:pt x="48" y="240"/>
                </a:lnTo>
                <a:lnTo>
                  <a:pt x="0" y="144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>
            <a:off x="5991225" y="3276600"/>
            <a:ext cx="381000" cy="457200"/>
          </a:xfrm>
          <a:custGeom>
            <a:avLst/>
            <a:gdLst>
              <a:gd name="T0" fmla="*/ 2147483647 w 288"/>
              <a:gd name="T1" fmla="*/ 0 h 288"/>
              <a:gd name="T2" fmla="*/ 2147483647 w 288"/>
              <a:gd name="T3" fmla="*/ 2147483647 h 288"/>
              <a:gd name="T4" fmla="*/ 2147483647 w 288"/>
              <a:gd name="T5" fmla="*/ 2147483647 h 288"/>
              <a:gd name="T6" fmla="*/ 0 w 288"/>
              <a:gd name="T7" fmla="*/ 0 h 288"/>
              <a:gd name="T8" fmla="*/ 2147483647 w 288"/>
              <a:gd name="T9" fmla="*/ 0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8"/>
              <a:gd name="T16" fmla="*/ 0 h 288"/>
              <a:gd name="T17" fmla="*/ 288 w 288"/>
              <a:gd name="T18" fmla="*/ 288 h 2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8" h="288">
                <a:moveTo>
                  <a:pt x="96" y="0"/>
                </a:moveTo>
                <a:lnTo>
                  <a:pt x="288" y="288"/>
                </a:lnTo>
                <a:lnTo>
                  <a:pt x="192" y="288"/>
                </a:lnTo>
                <a:lnTo>
                  <a:pt x="0" y="0"/>
                </a:lnTo>
                <a:lnTo>
                  <a:pt x="96" y="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4" name="Freeform 10"/>
          <p:cNvSpPr>
            <a:spLocks/>
          </p:cNvSpPr>
          <p:nvPr/>
        </p:nvSpPr>
        <p:spPr bwMode="auto">
          <a:xfrm>
            <a:off x="6372225" y="3657600"/>
            <a:ext cx="457200" cy="457200"/>
          </a:xfrm>
          <a:custGeom>
            <a:avLst/>
            <a:gdLst>
              <a:gd name="T0" fmla="*/ 0 w 288"/>
              <a:gd name="T1" fmla="*/ 2147483647 h 288"/>
              <a:gd name="T2" fmla="*/ 2147483647 w 288"/>
              <a:gd name="T3" fmla="*/ 2147483647 h 288"/>
              <a:gd name="T4" fmla="*/ 2147483647 w 288"/>
              <a:gd name="T5" fmla="*/ 2147483647 h 288"/>
              <a:gd name="T6" fmla="*/ 2147483647 w 288"/>
              <a:gd name="T7" fmla="*/ 0 h 288"/>
              <a:gd name="T8" fmla="*/ 0 w 288"/>
              <a:gd name="T9" fmla="*/ 2147483647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8"/>
              <a:gd name="T16" fmla="*/ 0 h 288"/>
              <a:gd name="T17" fmla="*/ 288 w 288"/>
              <a:gd name="T18" fmla="*/ 288 h 2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8" h="288">
                <a:moveTo>
                  <a:pt x="0" y="96"/>
                </a:moveTo>
                <a:lnTo>
                  <a:pt x="144" y="288"/>
                </a:lnTo>
                <a:lnTo>
                  <a:pt x="288" y="240"/>
                </a:lnTo>
                <a:lnTo>
                  <a:pt x="192" y="0"/>
                </a:lnTo>
                <a:lnTo>
                  <a:pt x="0" y="96"/>
                </a:lnTo>
                <a:close/>
              </a:path>
            </a:pathLst>
          </a:custGeom>
          <a:solidFill>
            <a:srgbClr val="0000FF">
              <a:alpha val="50195"/>
            </a:srgbClr>
          </a:solidFill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5" name="Freeform 12"/>
          <p:cNvSpPr>
            <a:spLocks/>
          </p:cNvSpPr>
          <p:nvPr/>
        </p:nvSpPr>
        <p:spPr bwMode="auto">
          <a:xfrm>
            <a:off x="6677025" y="3505200"/>
            <a:ext cx="457200" cy="609600"/>
          </a:xfrm>
          <a:custGeom>
            <a:avLst/>
            <a:gdLst>
              <a:gd name="T0" fmla="*/ 0 w 288"/>
              <a:gd name="T1" fmla="*/ 2147483647 h 384"/>
              <a:gd name="T2" fmla="*/ 2147483647 w 288"/>
              <a:gd name="T3" fmla="*/ 2147483647 h 384"/>
              <a:gd name="T4" fmla="*/ 2147483647 w 288"/>
              <a:gd name="T5" fmla="*/ 2147483647 h 384"/>
              <a:gd name="T6" fmla="*/ 2147483647 w 288"/>
              <a:gd name="T7" fmla="*/ 2147483647 h 384"/>
              <a:gd name="T8" fmla="*/ 2147483647 w 288"/>
              <a:gd name="T9" fmla="*/ 2147483647 h 384"/>
              <a:gd name="T10" fmla="*/ 2147483647 w 288"/>
              <a:gd name="T11" fmla="*/ 2147483647 h 384"/>
              <a:gd name="T12" fmla="*/ 2147483647 w 288"/>
              <a:gd name="T13" fmla="*/ 0 h 384"/>
              <a:gd name="T14" fmla="*/ 0 w 288"/>
              <a:gd name="T15" fmla="*/ 2147483647 h 38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88"/>
              <a:gd name="T25" fmla="*/ 0 h 384"/>
              <a:gd name="T26" fmla="*/ 288 w 288"/>
              <a:gd name="T27" fmla="*/ 384 h 38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88" h="384">
                <a:moveTo>
                  <a:pt x="0" y="48"/>
                </a:moveTo>
                <a:lnTo>
                  <a:pt x="192" y="384"/>
                </a:lnTo>
                <a:lnTo>
                  <a:pt x="288" y="288"/>
                </a:lnTo>
                <a:lnTo>
                  <a:pt x="240" y="240"/>
                </a:lnTo>
                <a:lnTo>
                  <a:pt x="288" y="192"/>
                </a:lnTo>
                <a:lnTo>
                  <a:pt x="240" y="48"/>
                </a:lnTo>
                <a:lnTo>
                  <a:pt x="144" y="0"/>
                </a:lnTo>
                <a:lnTo>
                  <a:pt x="0" y="48"/>
                </a:lnTo>
                <a:close/>
              </a:path>
            </a:pathLst>
          </a:custGeom>
          <a:solidFill>
            <a:srgbClr val="99CCFF">
              <a:alpha val="70195"/>
            </a:srgbClr>
          </a:solidFill>
          <a:ln w="25400">
            <a:solidFill>
              <a:srgbClr val="99C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6" name="Freeform 13"/>
          <p:cNvSpPr>
            <a:spLocks/>
          </p:cNvSpPr>
          <p:nvPr/>
        </p:nvSpPr>
        <p:spPr bwMode="auto">
          <a:xfrm>
            <a:off x="5915025" y="1676400"/>
            <a:ext cx="2209800" cy="2590800"/>
          </a:xfrm>
          <a:custGeom>
            <a:avLst/>
            <a:gdLst>
              <a:gd name="T0" fmla="*/ 0 w 1440"/>
              <a:gd name="T1" fmla="*/ 2147483647 h 1584"/>
              <a:gd name="T2" fmla="*/ 2147483647 w 1440"/>
              <a:gd name="T3" fmla="*/ 2147483647 h 1584"/>
              <a:gd name="T4" fmla="*/ 2147483647 w 1440"/>
              <a:gd name="T5" fmla="*/ 2147483647 h 1584"/>
              <a:gd name="T6" fmla="*/ 2147483647 w 1440"/>
              <a:gd name="T7" fmla="*/ 2147483647 h 1584"/>
              <a:gd name="T8" fmla="*/ 2147483647 w 1440"/>
              <a:gd name="T9" fmla="*/ 2147483647 h 1584"/>
              <a:gd name="T10" fmla="*/ 2147483647 w 1440"/>
              <a:gd name="T11" fmla="*/ 2147483647 h 1584"/>
              <a:gd name="T12" fmla="*/ 2147483647 w 1440"/>
              <a:gd name="T13" fmla="*/ 2147483647 h 1584"/>
              <a:gd name="T14" fmla="*/ 2147483647 w 1440"/>
              <a:gd name="T15" fmla="*/ 0 h 1584"/>
              <a:gd name="T16" fmla="*/ 0 w 1440"/>
              <a:gd name="T17" fmla="*/ 2147483647 h 15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440"/>
              <a:gd name="T28" fmla="*/ 0 h 1584"/>
              <a:gd name="T29" fmla="*/ 1440 w 1440"/>
              <a:gd name="T30" fmla="*/ 1584 h 158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440" h="1584">
                <a:moveTo>
                  <a:pt x="0" y="384"/>
                </a:moveTo>
                <a:lnTo>
                  <a:pt x="768" y="1584"/>
                </a:lnTo>
                <a:lnTo>
                  <a:pt x="1152" y="1536"/>
                </a:lnTo>
                <a:lnTo>
                  <a:pt x="1440" y="1344"/>
                </a:lnTo>
                <a:lnTo>
                  <a:pt x="1440" y="1200"/>
                </a:lnTo>
                <a:lnTo>
                  <a:pt x="1248" y="1152"/>
                </a:lnTo>
                <a:lnTo>
                  <a:pt x="1056" y="1008"/>
                </a:lnTo>
                <a:lnTo>
                  <a:pt x="816" y="0"/>
                </a:lnTo>
                <a:lnTo>
                  <a:pt x="0" y="384"/>
                </a:lnTo>
                <a:close/>
              </a:path>
            </a:pathLst>
          </a:custGeom>
          <a:solidFill>
            <a:srgbClr val="0000FF">
              <a:alpha val="50195"/>
            </a:srgbClr>
          </a:solidFill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7" name="Text Box 14"/>
          <p:cNvSpPr txBox="1">
            <a:spLocks noChangeArrowheads="1"/>
          </p:cNvSpPr>
          <p:nvPr/>
        </p:nvSpPr>
        <p:spPr bwMode="auto">
          <a:xfrm>
            <a:off x="6067425" y="2286000"/>
            <a:ext cx="14763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Calibri" pitchFamily="34" charset="0"/>
              </a:rPr>
              <a:t>Mixed-Use Hub </a:t>
            </a:r>
          </a:p>
          <a:p>
            <a:pPr algn="ctr"/>
            <a:r>
              <a:rPr lang="en-US" sz="1600">
                <a:solidFill>
                  <a:schemeClr val="bg1"/>
                </a:solidFill>
                <a:latin typeface="Calibri" pitchFamily="34" charset="0"/>
              </a:rPr>
              <a:t>(Beyond 2014)</a:t>
            </a:r>
          </a:p>
        </p:txBody>
      </p:sp>
      <p:sp>
        <p:nvSpPr>
          <p:cNvPr id="41998" name="Freeform 15"/>
          <p:cNvSpPr>
            <a:spLocks/>
          </p:cNvSpPr>
          <p:nvPr/>
        </p:nvSpPr>
        <p:spPr bwMode="auto">
          <a:xfrm>
            <a:off x="5229225" y="2362200"/>
            <a:ext cx="1066800" cy="1676400"/>
          </a:xfrm>
          <a:custGeom>
            <a:avLst/>
            <a:gdLst>
              <a:gd name="T0" fmla="*/ 2147483647 w 864"/>
              <a:gd name="T1" fmla="*/ 0 h 1344"/>
              <a:gd name="T2" fmla="*/ 0 w 864"/>
              <a:gd name="T3" fmla="*/ 2147483647 h 1344"/>
              <a:gd name="T4" fmla="*/ 2147483647 w 864"/>
              <a:gd name="T5" fmla="*/ 2147483647 h 1344"/>
              <a:gd name="T6" fmla="*/ 2147483647 w 864"/>
              <a:gd name="T7" fmla="*/ 2147483647 h 1344"/>
              <a:gd name="T8" fmla="*/ 2147483647 w 864"/>
              <a:gd name="T9" fmla="*/ 2147483647 h 1344"/>
              <a:gd name="T10" fmla="*/ 2147483647 w 864"/>
              <a:gd name="T11" fmla="*/ 2147483647 h 1344"/>
              <a:gd name="T12" fmla="*/ 2147483647 w 864"/>
              <a:gd name="T13" fmla="*/ 2147483647 h 1344"/>
              <a:gd name="T14" fmla="*/ 2147483647 w 864"/>
              <a:gd name="T15" fmla="*/ 2147483647 h 1344"/>
              <a:gd name="T16" fmla="*/ 2147483647 w 864"/>
              <a:gd name="T17" fmla="*/ 0 h 13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64"/>
              <a:gd name="T28" fmla="*/ 0 h 1344"/>
              <a:gd name="T29" fmla="*/ 864 w 864"/>
              <a:gd name="T30" fmla="*/ 1344 h 13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64" h="1344">
                <a:moveTo>
                  <a:pt x="144" y="0"/>
                </a:moveTo>
                <a:lnTo>
                  <a:pt x="0" y="144"/>
                </a:lnTo>
                <a:lnTo>
                  <a:pt x="192" y="528"/>
                </a:lnTo>
                <a:lnTo>
                  <a:pt x="384" y="864"/>
                </a:lnTo>
                <a:lnTo>
                  <a:pt x="576" y="1200"/>
                </a:lnTo>
                <a:lnTo>
                  <a:pt x="624" y="1344"/>
                </a:lnTo>
                <a:lnTo>
                  <a:pt x="864" y="1248"/>
                </a:lnTo>
                <a:lnTo>
                  <a:pt x="672" y="960"/>
                </a:lnTo>
                <a:lnTo>
                  <a:pt x="144" y="0"/>
                </a:lnTo>
                <a:close/>
              </a:path>
            </a:pathLst>
          </a:custGeom>
          <a:solidFill>
            <a:srgbClr val="00FF00">
              <a:alpha val="59999"/>
            </a:srgbClr>
          </a:solidFill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9" name="Text Box 16"/>
          <p:cNvSpPr txBox="1">
            <a:spLocks noChangeArrowheads="1"/>
          </p:cNvSpPr>
          <p:nvPr/>
        </p:nvSpPr>
        <p:spPr bwMode="auto">
          <a:xfrm rot="3649319">
            <a:off x="4649788" y="2963863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Historic Green</a:t>
            </a:r>
          </a:p>
        </p:txBody>
      </p:sp>
      <p:sp>
        <p:nvSpPr>
          <p:cNvPr id="42000" name="Freeform 17"/>
          <p:cNvSpPr>
            <a:spLocks/>
          </p:cNvSpPr>
          <p:nvPr/>
        </p:nvSpPr>
        <p:spPr bwMode="auto">
          <a:xfrm>
            <a:off x="3886200" y="2590800"/>
            <a:ext cx="1828800" cy="2590800"/>
          </a:xfrm>
          <a:custGeom>
            <a:avLst/>
            <a:gdLst>
              <a:gd name="T0" fmla="*/ 2147483647 w 1152"/>
              <a:gd name="T1" fmla="*/ 2147483647 h 1632"/>
              <a:gd name="T2" fmla="*/ 2147483647 w 1152"/>
              <a:gd name="T3" fmla="*/ 0 h 1632"/>
              <a:gd name="T4" fmla="*/ 2147483647 w 1152"/>
              <a:gd name="T5" fmla="*/ 2147483647 h 1632"/>
              <a:gd name="T6" fmla="*/ 2147483647 w 1152"/>
              <a:gd name="T7" fmla="*/ 2147483647 h 1632"/>
              <a:gd name="T8" fmla="*/ 2147483647 w 1152"/>
              <a:gd name="T9" fmla="*/ 2147483647 h 1632"/>
              <a:gd name="T10" fmla="*/ 2147483647 w 1152"/>
              <a:gd name="T11" fmla="*/ 2147483647 h 1632"/>
              <a:gd name="T12" fmla="*/ 2147483647 w 1152"/>
              <a:gd name="T13" fmla="*/ 2147483647 h 1632"/>
              <a:gd name="T14" fmla="*/ 2147483647 w 1152"/>
              <a:gd name="T15" fmla="*/ 2147483647 h 1632"/>
              <a:gd name="T16" fmla="*/ 2147483647 w 1152"/>
              <a:gd name="T17" fmla="*/ 2147483647 h 1632"/>
              <a:gd name="T18" fmla="*/ 2147483647 w 1152"/>
              <a:gd name="T19" fmla="*/ 2147483647 h 1632"/>
              <a:gd name="T20" fmla="*/ 0 w 1152"/>
              <a:gd name="T21" fmla="*/ 2147483647 h 1632"/>
              <a:gd name="T22" fmla="*/ 2147483647 w 1152"/>
              <a:gd name="T23" fmla="*/ 2147483647 h 1632"/>
              <a:gd name="T24" fmla="*/ 2147483647 w 1152"/>
              <a:gd name="T25" fmla="*/ 2147483647 h 1632"/>
              <a:gd name="T26" fmla="*/ 2147483647 w 1152"/>
              <a:gd name="T27" fmla="*/ 2147483647 h 1632"/>
              <a:gd name="T28" fmla="*/ 2147483647 w 1152"/>
              <a:gd name="T29" fmla="*/ 2147483647 h 1632"/>
              <a:gd name="T30" fmla="*/ 2147483647 w 1152"/>
              <a:gd name="T31" fmla="*/ 2147483647 h 163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152"/>
              <a:gd name="T49" fmla="*/ 0 h 1632"/>
              <a:gd name="T50" fmla="*/ 1152 w 1152"/>
              <a:gd name="T51" fmla="*/ 1632 h 163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152" h="1632">
                <a:moveTo>
                  <a:pt x="672" y="48"/>
                </a:moveTo>
                <a:lnTo>
                  <a:pt x="480" y="0"/>
                </a:lnTo>
                <a:lnTo>
                  <a:pt x="528" y="288"/>
                </a:lnTo>
                <a:lnTo>
                  <a:pt x="576" y="480"/>
                </a:lnTo>
                <a:lnTo>
                  <a:pt x="624" y="672"/>
                </a:lnTo>
                <a:lnTo>
                  <a:pt x="624" y="816"/>
                </a:lnTo>
                <a:lnTo>
                  <a:pt x="528" y="960"/>
                </a:lnTo>
                <a:lnTo>
                  <a:pt x="432" y="1056"/>
                </a:lnTo>
                <a:lnTo>
                  <a:pt x="288" y="1152"/>
                </a:lnTo>
                <a:lnTo>
                  <a:pt x="48" y="1440"/>
                </a:lnTo>
                <a:lnTo>
                  <a:pt x="0" y="1584"/>
                </a:lnTo>
                <a:lnTo>
                  <a:pt x="192" y="1632"/>
                </a:lnTo>
                <a:lnTo>
                  <a:pt x="624" y="1344"/>
                </a:lnTo>
                <a:lnTo>
                  <a:pt x="1152" y="960"/>
                </a:lnTo>
                <a:lnTo>
                  <a:pt x="816" y="384"/>
                </a:lnTo>
                <a:lnTo>
                  <a:pt x="672" y="48"/>
                </a:lnTo>
                <a:close/>
              </a:path>
            </a:pathLst>
          </a:custGeom>
          <a:solidFill>
            <a:srgbClr val="9900CC">
              <a:alpha val="39999"/>
            </a:srgbClr>
          </a:solidFill>
          <a:ln w="25400">
            <a:solidFill>
              <a:srgbClr val="99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01" name="Freeform 18"/>
          <p:cNvSpPr>
            <a:spLocks/>
          </p:cNvSpPr>
          <p:nvPr/>
        </p:nvSpPr>
        <p:spPr bwMode="auto">
          <a:xfrm>
            <a:off x="3629025" y="2590800"/>
            <a:ext cx="533400" cy="990600"/>
          </a:xfrm>
          <a:custGeom>
            <a:avLst/>
            <a:gdLst>
              <a:gd name="T0" fmla="*/ 2147483647 w 336"/>
              <a:gd name="T1" fmla="*/ 0 h 528"/>
              <a:gd name="T2" fmla="*/ 0 w 336"/>
              <a:gd name="T3" fmla="*/ 2147483647 h 528"/>
              <a:gd name="T4" fmla="*/ 2147483647 w 336"/>
              <a:gd name="T5" fmla="*/ 2147483647 h 528"/>
              <a:gd name="T6" fmla="*/ 2147483647 w 336"/>
              <a:gd name="T7" fmla="*/ 2147483647 h 528"/>
              <a:gd name="T8" fmla="*/ 2147483647 w 336"/>
              <a:gd name="T9" fmla="*/ 2147483647 h 528"/>
              <a:gd name="T10" fmla="*/ 2147483647 w 336"/>
              <a:gd name="T11" fmla="*/ 0 h 5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36"/>
              <a:gd name="T19" fmla="*/ 0 h 528"/>
              <a:gd name="T20" fmla="*/ 336 w 336"/>
              <a:gd name="T21" fmla="*/ 528 h 52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36" h="528">
                <a:moveTo>
                  <a:pt x="240" y="0"/>
                </a:moveTo>
                <a:lnTo>
                  <a:pt x="0" y="48"/>
                </a:lnTo>
                <a:lnTo>
                  <a:pt x="144" y="528"/>
                </a:lnTo>
                <a:lnTo>
                  <a:pt x="288" y="384"/>
                </a:lnTo>
                <a:lnTo>
                  <a:pt x="336" y="240"/>
                </a:lnTo>
                <a:lnTo>
                  <a:pt x="240" y="0"/>
                </a:lnTo>
                <a:close/>
              </a:path>
            </a:pathLst>
          </a:custGeom>
          <a:solidFill>
            <a:srgbClr val="9900CC">
              <a:alpha val="39999"/>
            </a:srgbClr>
          </a:solidFill>
          <a:ln w="25400">
            <a:solidFill>
              <a:srgbClr val="99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02" name="Freeform 22"/>
          <p:cNvSpPr>
            <a:spLocks/>
          </p:cNvSpPr>
          <p:nvPr/>
        </p:nvSpPr>
        <p:spPr bwMode="auto">
          <a:xfrm>
            <a:off x="1266825" y="3581400"/>
            <a:ext cx="2057400" cy="1371600"/>
          </a:xfrm>
          <a:custGeom>
            <a:avLst/>
            <a:gdLst>
              <a:gd name="T0" fmla="*/ 0 w 1296"/>
              <a:gd name="T1" fmla="*/ 2147483647 h 864"/>
              <a:gd name="T2" fmla="*/ 2147483647 w 1296"/>
              <a:gd name="T3" fmla="*/ 2147483647 h 864"/>
              <a:gd name="T4" fmla="*/ 2147483647 w 1296"/>
              <a:gd name="T5" fmla="*/ 2147483647 h 864"/>
              <a:gd name="T6" fmla="*/ 2147483647 w 1296"/>
              <a:gd name="T7" fmla="*/ 2147483647 h 864"/>
              <a:gd name="T8" fmla="*/ 2147483647 w 1296"/>
              <a:gd name="T9" fmla="*/ 2147483647 h 864"/>
              <a:gd name="T10" fmla="*/ 2147483647 w 1296"/>
              <a:gd name="T11" fmla="*/ 2147483647 h 864"/>
              <a:gd name="T12" fmla="*/ 2147483647 w 1296"/>
              <a:gd name="T13" fmla="*/ 2147483647 h 864"/>
              <a:gd name="T14" fmla="*/ 2147483647 w 1296"/>
              <a:gd name="T15" fmla="*/ 2147483647 h 864"/>
              <a:gd name="T16" fmla="*/ 2147483647 w 1296"/>
              <a:gd name="T17" fmla="*/ 2147483647 h 864"/>
              <a:gd name="T18" fmla="*/ 2147483647 w 1296"/>
              <a:gd name="T19" fmla="*/ 2147483647 h 864"/>
              <a:gd name="T20" fmla="*/ 2147483647 w 1296"/>
              <a:gd name="T21" fmla="*/ 2147483647 h 864"/>
              <a:gd name="T22" fmla="*/ 2147483647 w 1296"/>
              <a:gd name="T23" fmla="*/ 2147483647 h 864"/>
              <a:gd name="T24" fmla="*/ 2147483647 w 1296"/>
              <a:gd name="T25" fmla="*/ 2147483647 h 864"/>
              <a:gd name="T26" fmla="*/ 2147483647 w 1296"/>
              <a:gd name="T27" fmla="*/ 2147483647 h 864"/>
              <a:gd name="T28" fmla="*/ 2147483647 w 1296"/>
              <a:gd name="T29" fmla="*/ 2147483647 h 864"/>
              <a:gd name="T30" fmla="*/ 2147483647 w 1296"/>
              <a:gd name="T31" fmla="*/ 2147483647 h 864"/>
              <a:gd name="T32" fmla="*/ 2147483647 w 1296"/>
              <a:gd name="T33" fmla="*/ 2147483647 h 864"/>
              <a:gd name="T34" fmla="*/ 2147483647 w 1296"/>
              <a:gd name="T35" fmla="*/ 2147483647 h 864"/>
              <a:gd name="T36" fmla="*/ 2147483647 w 1296"/>
              <a:gd name="T37" fmla="*/ 0 h 864"/>
              <a:gd name="T38" fmla="*/ 0 w 1296"/>
              <a:gd name="T39" fmla="*/ 2147483647 h 86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296"/>
              <a:gd name="T61" fmla="*/ 0 h 864"/>
              <a:gd name="T62" fmla="*/ 1296 w 1296"/>
              <a:gd name="T63" fmla="*/ 864 h 86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296" h="864">
                <a:moveTo>
                  <a:pt x="0" y="48"/>
                </a:moveTo>
                <a:lnTo>
                  <a:pt x="48" y="288"/>
                </a:lnTo>
                <a:lnTo>
                  <a:pt x="240" y="192"/>
                </a:lnTo>
                <a:lnTo>
                  <a:pt x="384" y="240"/>
                </a:lnTo>
                <a:lnTo>
                  <a:pt x="432" y="384"/>
                </a:lnTo>
                <a:lnTo>
                  <a:pt x="432" y="576"/>
                </a:lnTo>
                <a:lnTo>
                  <a:pt x="528" y="768"/>
                </a:lnTo>
                <a:lnTo>
                  <a:pt x="624" y="864"/>
                </a:lnTo>
                <a:lnTo>
                  <a:pt x="768" y="528"/>
                </a:lnTo>
                <a:lnTo>
                  <a:pt x="816" y="480"/>
                </a:lnTo>
                <a:lnTo>
                  <a:pt x="912" y="528"/>
                </a:lnTo>
                <a:lnTo>
                  <a:pt x="1104" y="576"/>
                </a:lnTo>
                <a:lnTo>
                  <a:pt x="1296" y="336"/>
                </a:lnTo>
                <a:lnTo>
                  <a:pt x="1104" y="288"/>
                </a:lnTo>
                <a:lnTo>
                  <a:pt x="1008" y="240"/>
                </a:lnTo>
                <a:lnTo>
                  <a:pt x="864" y="336"/>
                </a:lnTo>
                <a:lnTo>
                  <a:pt x="720" y="192"/>
                </a:lnTo>
                <a:lnTo>
                  <a:pt x="432" y="96"/>
                </a:lnTo>
                <a:lnTo>
                  <a:pt x="240" y="0"/>
                </a:lnTo>
                <a:lnTo>
                  <a:pt x="0" y="48"/>
                </a:lnTo>
                <a:close/>
              </a:path>
            </a:pathLst>
          </a:custGeom>
          <a:solidFill>
            <a:srgbClr val="FF6600">
              <a:alpha val="74901"/>
            </a:srgbClr>
          </a:solidFill>
          <a:ln w="254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03" name="Freeform 23"/>
          <p:cNvSpPr>
            <a:spLocks/>
          </p:cNvSpPr>
          <p:nvPr/>
        </p:nvSpPr>
        <p:spPr bwMode="auto">
          <a:xfrm>
            <a:off x="1419225" y="2819400"/>
            <a:ext cx="2209800" cy="1143000"/>
          </a:xfrm>
          <a:custGeom>
            <a:avLst/>
            <a:gdLst>
              <a:gd name="T0" fmla="*/ 2147483647 w 1392"/>
              <a:gd name="T1" fmla="*/ 2147483647 h 720"/>
              <a:gd name="T2" fmla="*/ 2147483647 w 1392"/>
              <a:gd name="T3" fmla="*/ 2147483647 h 720"/>
              <a:gd name="T4" fmla="*/ 2147483647 w 1392"/>
              <a:gd name="T5" fmla="*/ 2147483647 h 720"/>
              <a:gd name="T6" fmla="*/ 2147483647 w 1392"/>
              <a:gd name="T7" fmla="*/ 2147483647 h 720"/>
              <a:gd name="T8" fmla="*/ 2147483647 w 1392"/>
              <a:gd name="T9" fmla="*/ 2147483647 h 720"/>
              <a:gd name="T10" fmla="*/ 2147483647 w 1392"/>
              <a:gd name="T11" fmla="*/ 2147483647 h 720"/>
              <a:gd name="T12" fmla="*/ 2147483647 w 1392"/>
              <a:gd name="T13" fmla="*/ 2147483647 h 720"/>
              <a:gd name="T14" fmla="*/ 2147483647 w 1392"/>
              <a:gd name="T15" fmla="*/ 2147483647 h 720"/>
              <a:gd name="T16" fmla="*/ 2147483647 w 1392"/>
              <a:gd name="T17" fmla="*/ 0 h 720"/>
              <a:gd name="T18" fmla="*/ 2147483647 w 1392"/>
              <a:gd name="T19" fmla="*/ 2147483647 h 720"/>
              <a:gd name="T20" fmla="*/ 2147483647 w 1392"/>
              <a:gd name="T21" fmla="*/ 2147483647 h 720"/>
              <a:gd name="T22" fmla="*/ 2147483647 w 1392"/>
              <a:gd name="T23" fmla="*/ 2147483647 h 720"/>
              <a:gd name="T24" fmla="*/ 2147483647 w 1392"/>
              <a:gd name="T25" fmla="*/ 2147483647 h 720"/>
              <a:gd name="T26" fmla="*/ 2147483647 w 1392"/>
              <a:gd name="T27" fmla="*/ 2147483647 h 720"/>
              <a:gd name="T28" fmla="*/ 0 w 1392"/>
              <a:gd name="T29" fmla="*/ 2147483647 h 720"/>
              <a:gd name="T30" fmla="*/ 2147483647 w 1392"/>
              <a:gd name="T31" fmla="*/ 2147483647 h 7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392"/>
              <a:gd name="T49" fmla="*/ 0 h 720"/>
              <a:gd name="T50" fmla="*/ 1392 w 1392"/>
              <a:gd name="T51" fmla="*/ 720 h 72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392" h="720">
                <a:moveTo>
                  <a:pt x="48" y="336"/>
                </a:moveTo>
                <a:lnTo>
                  <a:pt x="288" y="432"/>
                </a:lnTo>
                <a:lnTo>
                  <a:pt x="528" y="528"/>
                </a:lnTo>
                <a:lnTo>
                  <a:pt x="720" y="528"/>
                </a:lnTo>
                <a:lnTo>
                  <a:pt x="1008" y="624"/>
                </a:lnTo>
                <a:lnTo>
                  <a:pt x="1248" y="720"/>
                </a:lnTo>
                <a:lnTo>
                  <a:pt x="1392" y="576"/>
                </a:lnTo>
                <a:lnTo>
                  <a:pt x="1392" y="336"/>
                </a:lnTo>
                <a:lnTo>
                  <a:pt x="1296" y="0"/>
                </a:lnTo>
                <a:lnTo>
                  <a:pt x="1056" y="48"/>
                </a:lnTo>
                <a:lnTo>
                  <a:pt x="1104" y="288"/>
                </a:lnTo>
                <a:lnTo>
                  <a:pt x="912" y="384"/>
                </a:lnTo>
                <a:lnTo>
                  <a:pt x="624" y="432"/>
                </a:lnTo>
                <a:lnTo>
                  <a:pt x="480" y="192"/>
                </a:lnTo>
                <a:lnTo>
                  <a:pt x="0" y="288"/>
                </a:lnTo>
                <a:lnTo>
                  <a:pt x="48" y="336"/>
                </a:lnTo>
                <a:close/>
              </a:path>
            </a:pathLst>
          </a:custGeom>
          <a:solidFill>
            <a:srgbClr val="FF6600">
              <a:alpha val="74901"/>
            </a:srgbClr>
          </a:solidFill>
          <a:ln w="254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04" name="Text Box 24"/>
          <p:cNvSpPr txBox="1">
            <a:spLocks noChangeArrowheads="1"/>
          </p:cNvSpPr>
          <p:nvPr/>
        </p:nvSpPr>
        <p:spPr bwMode="auto">
          <a:xfrm>
            <a:off x="1876425" y="4038600"/>
            <a:ext cx="1311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Calibri" pitchFamily="34" charset="0"/>
              </a:rPr>
              <a:t>Residential</a:t>
            </a:r>
          </a:p>
        </p:txBody>
      </p:sp>
      <p:sp>
        <p:nvSpPr>
          <p:cNvPr id="42005" name="Freeform 25"/>
          <p:cNvSpPr>
            <a:spLocks/>
          </p:cNvSpPr>
          <p:nvPr/>
        </p:nvSpPr>
        <p:spPr bwMode="auto">
          <a:xfrm>
            <a:off x="1190625" y="3276600"/>
            <a:ext cx="2438400" cy="990600"/>
          </a:xfrm>
          <a:custGeom>
            <a:avLst/>
            <a:gdLst>
              <a:gd name="T0" fmla="*/ 2147483647 w 1536"/>
              <a:gd name="T1" fmla="*/ 0 h 624"/>
              <a:gd name="T2" fmla="*/ 2147483647 w 1536"/>
              <a:gd name="T3" fmla="*/ 2147483647 h 624"/>
              <a:gd name="T4" fmla="*/ 0 w 1536"/>
              <a:gd name="T5" fmla="*/ 2147483647 h 624"/>
              <a:gd name="T6" fmla="*/ 2147483647 w 1536"/>
              <a:gd name="T7" fmla="*/ 2147483647 h 624"/>
              <a:gd name="T8" fmla="*/ 2147483647 w 1536"/>
              <a:gd name="T9" fmla="*/ 2147483647 h 624"/>
              <a:gd name="T10" fmla="*/ 2147483647 w 1536"/>
              <a:gd name="T11" fmla="*/ 2147483647 h 624"/>
              <a:gd name="T12" fmla="*/ 2147483647 w 1536"/>
              <a:gd name="T13" fmla="*/ 2147483647 h 624"/>
              <a:gd name="T14" fmla="*/ 2147483647 w 1536"/>
              <a:gd name="T15" fmla="*/ 2147483647 h 624"/>
              <a:gd name="T16" fmla="*/ 2147483647 w 1536"/>
              <a:gd name="T17" fmla="*/ 2147483647 h 624"/>
              <a:gd name="T18" fmla="*/ 2147483647 w 1536"/>
              <a:gd name="T19" fmla="*/ 2147483647 h 624"/>
              <a:gd name="T20" fmla="*/ 2147483647 w 1536"/>
              <a:gd name="T21" fmla="*/ 2147483647 h 624"/>
              <a:gd name="T22" fmla="*/ 2147483647 w 1536"/>
              <a:gd name="T23" fmla="*/ 2147483647 h 624"/>
              <a:gd name="T24" fmla="*/ 2147483647 w 1536"/>
              <a:gd name="T25" fmla="*/ 2147483647 h 624"/>
              <a:gd name="T26" fmla="*/ 2147483647 w 1536"/>
              <a:gd name="T27" fmla="*/ 2147483647 h 624"/>
              <a:gd name="T28" fmla="*/ 2147483647 w 1536"/>
              <a:gd name="T29" fmla="*/ 2147483647 h 624"/>
              <a:gd name="T30" fmla="*/ 2147483647 w 1536"/>
              <a:gd name="T31" fmla="*/ 2147483647 h 624"/>
              <a:gd name="T32" fmla="*/ 2147483647 w 1536"/>
              <a:gd name="T33" fmla="*/ 2147483647 h 624"/>
              <a:gd name="T34" fmla="*/ 2147483647 w 1536"/>
              <a:gd name="T35" fmla="*/ 2147483647 h 624"/>
              <a:gd name="T36" fmla="*/ 2147483647 w 1536"/>
              <a:gd name="T37" fmla="*/ 0 h 62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536"/>
              <a:gd name="T58" fmla="*/ 0 h 624"/>
              <a:gd name="T59" fmla="*/ 1536 w 1536"/>
              <a:gd name="T60" fmla="*/ 624 h 62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536" h="624">
                <a:moveTo>
                  <a:pt x="144" y="0"/>
                </a:moveTo>
                <a:lnTo>
                  <a:pt x="48" y="96"/>
                </a:lnTo>
                <a:lnTo>
                  <a:pt x="0" y="240"/>
                </a:lnTo>
                <a:lnTo>
                  <a:pt x="240" y="192"/>
                </a:lnTo>
                <a:lnTo>
                  <a:pt x="576" y="288"/>
                </a:lnTo>
                <a:lnTo>
                  <a:pt x="768" y="384"/>
                </a:lnTo>
                <a:lnTo>
                  <a:pt x="912" y="528"/>
                </a:lnTo>
                <a:lnTo>
                  <a:pt x="1056" y="432"/>
                </a:lnTo>
                <a:lnTo>
                  <a:pt x="1344" y="528"/>
                </a:lnTo>
                <a:lnTo>
                  <a:pt x="1296" y="624"/>
                </a:lnTo>
                <a:lnTo>
                  <a:pt x="1536" y="384"/>
                </a:lnTo>
                <a:lnTo>
                  <a:pt x="1392" y="432"/>
                </a:lnTo>
                <a:lnTo>
                  <a:pt x="1200" y="384"/>
                </a:lnTo>
                <a:lnTo>
                  <a:pt x="960" y="288"/>
                </a:lnTo>
                <a:lnTo>
                  <a:pt x="816" y="240"/>
                </a:lnTo>
                <a:lnTo>
                  <a:pt x="672" y="240"/>
                </a:lnTo>
                <a:lnTo>
                  <a:pt x="432" y="144"/>
                </a:lnTo>
                <a:lnTo>
                  <a:pt x="240" y="96"/>
                </a:lnTo>
                <a:lnTo>
                  <a:pt x="144" y="0"/>
                </a:lnTo>
                <a:close/>
              </a:path>
            </a:pathLst>
          </a:custGeom>
          <a:solidFill>
            <a:srgbClr val="00FF00">
              <a:alpha val="74901"/>
            </a:srgbClr>
          </a:solidFill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06" name="Text Box 26"/>
          <p:cNvSpPr txBox="1">
            <a:spLocks noChangeArrowheads="1"/>
          </p:cNvSpPr>
          <p:nvPr/>
        </p:nvSpPr>
        <p:spPr bwMode="auto">
          <a:xfrm rot="747331">
            <a:off x="1568450" y="3657600"/>
            <a:ext cx="2133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Calibri" pitchFamily="34" charset="0"/>
              </a:rPr>
              <a:t>The Green</a:t>
            </a:r>
          </a:p>
        </p:txBody>
      </p:sp>
      <p:sp>
        <p:nvSpPr>
          <p:cNvPr id="42007" name="Freeform 30"/>
          <p:cNvSpPr>
            <a:spLocks/>
          </p:cNvSpPr>
          <p:nvPr/>
        </p:nvSpPr>
        <p:spPr bwMode="auto">
          <a:xfrm>
            <a:off x="4772025" y="1752600"/>
            <a:ext cx="838200" cy="685800"/>
          </a:xfrm>
          <a:custGeom>
            <a:avLst/>
            <a:gdLst>
              <a:gd name="T0" fmla="*/ 0 w 528"/>
              <a:gd name="T1" fmla="*/ 2147483647 h 432"/>
              <a:gd name="T2" fmla="*/ 2147483647 w 528"/>
              <a:gd name="T3" fmla="*/ 2147483647 h 432"/>
              <a:gd name="T4" fmla="*/ 2147483647 w 528"/>
              <a:gd name="T5" fmla="*/ 2147483647 h 432"/>
              <a:gd name="T6" fmla="*/ 2147483647 w 528"/>
              <a:gd name="T7" fmla="*/ 0 h 432"/>
              <a:gd name="T8" fmla="*/ 2147483647 w 528"/>
              <a:gd name="T9" fmla="*/ 2147483647 h 432"/>
              <a:gd name="T10" fmla="*/ 2147483647 w 528"/>
              <a:gd name="T11" fmla="*/ 2147483647 h 432"/>
              <a:gd name="T12" fmla="*/ 0 w 528"/>
              <a:gd name="T13" fmla="*/ 2147483647 h 4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8"/>
              <a:gd name="T22" fmla="*/ 0 h 432"/>
              <a:gd name="T23" fmla="*/ 528 w 528"/>
              <a:gd name="T24" fmla="*/ 432 h 4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8" h="432">
                <a:moveTo>
                  <a:pt x="0" y="432"/>
                </a:moveTo>
                <a:lnTo>
                  <a:pt x="240" y="432"/>
                </a:lnTo>
                <a:lnTo>
                  <a:pt x="528" y="288"/>
                </a:lnTo>
                <a:lnTo>
                  <a:pt x="432" y="0"/>
                </a:lnTo>
                <a:lnTo>
                  <a:pt x="96" y="288"/>
                </a:lnTo>
                <a:lnTo>
                  <a:pt x="48" y="336"/>
                </a:lnTo>
                <a:lnTo>
                  <a:pt x="0" y="432"/>
                </a:lnTo>
                <a:close/>
              </a:path>
            </a:pathLst>
          </a:custGeom>
          <a:solidFill>
            <a:srgbClr val="FFFF00">
              <a:alpha val="79999"/>
            </a:srgbClr>
          </a:solidFill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08" name="Freeform 32"/>
          <p:cNvSpPr>
            <a:spLocks/>
          </p:cNvSpPr>
          <p:nvPr/>
        </p:nvSpPr>
        <p:spPr bwMode="auto">
          <a:xfrm>
            <a:off x="5610225" y="3505200"/>
            <a:ext cx="381000" cy="609600"/>
          </a:xfrm>
          <a:custGeom>
            <a:avLst/>
            <a:gdLst>
              <a:gd name="T0" fmla="*/ 2147483647 w 240"/>
              <a:gd name="T1" fmla="*/ 0 h 384"/>
              <a:gd name="T2" fmla="*/ 2147483647 w 240"/>
              <a:gd name="T3" fmla="*/ 2147483647 h 384"/>
              <a:gd name="T4" fmla="*/ 2147483647 w 240"/>
              <a:gd name="T5" fmla="*/ 2147483647 h 384"/>
              <a:gd name="T6" fmla="*/ 0 w 240"/>
              <a:gd name="T7" fmla="*/ 2147483647 h 384"/>
              <a:gd name="T8" fmla="*/ 2147483647 w 240"/>
              <a:gd name="T9" fmla="*/ 2147483647 h 384"/>
              <a:gd name="T10" fmla="*/ 2147483647 w 240"/>
              <a:gd name="T11" fmla="*/ 2147483647 h 384"/>
              <a:gd name="T12" fmla="*/ 2147483647 w 240"/>
              <a:gd name="T13" fmla="*/ 0 h 38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384"/>
              <a:gd name="T23" fmla="*/ 240 w 240"/>
              <a:gd name="T24" fmla="*/ 384 h 38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384">
                <a:moveTo>
                  <a:pt x="96" y="0"/>
                </a:moveTo>
                <a:lnTo>
                  <a:pt x="240" y="288"/>
                </a:lnTo>
                <a:lnTo>
                  <a:pt x="96" y="384"/>
                </a:lnTo>
                <a:lnTo>
                  <a:pt x="0" y="240"/>
                </a:lnTo>
                <a:lnTo>
                  <a:pt x="96" y="144"/>
                </a:lnTo>
                <a:lnTo>
                  <a:pt x="48" y="48"/>
                </a:lnTo>
                <a:lnTo>
                  <a:pt x="96" y="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09" name="Text Box 39"/>
          <p:cNvSpPr txBox="1">
            <a:spLocks noChangeArrowheads="1"/>
          </p:cNvSpPr>
          <p:nvPr/>
        </p:nvSpPr>
        <p:spPr bwMode="auto">
          <a:xfrm rot="-3123154">
            <a:off x="3385343" y="3901282"/>
            <a:ext cx="12811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3333CC"/>
                </a:solidFill>
                <a:latin typeface="Calibri" pitchFamily="34" charset="0"/>
              </a:rPr>
              <a:t>Kallang River</a:t>
            </a:r>
          </a:p>
        </p:txBody>
      </p:sp>
      <p:sp>
        <p:nvSpPr>
          <p:cNvPr id="42010" name="Line 40"/>
          <p:cNvSpPr>
            <a:spLocks noChangeShapeType="1"/>
          </p:cNvSpPr>
          <p:nvPr/>
        </p:nvSpPr>
        <p:spPr bwMode="auto">
          <a:xfrm flipH="1" flipV="1">
            <a:off x="1905000" y="2454275"/>
            <a:ext cx="152400" cy="7620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276225" y="669925"/>
            <a:ext cx="2514600" cy="1720850"/>
            <a:chOff x="192" y="518"/>
            <a:chExt cx="1584" cy="1084"/>
          </a:xfrm>
        </p:grpSpPr>
        <p:pic>
          <p:nvPicPr>
            <p:cNvPr id="42039" name="Picture 42"/>
            <p:cNvPicPr preferRelativeResize="0">
              <a:picLocks noChangeAspect="1" noChangeArrowheads="1"/>
            </p:cNvPicPr>
            <p:nvPr/>
          </p:nvPicPr>
          <p:blipFill>
            <a:blip r:embed="rId4" cstate="email">
              <a:lum contrast="12000"/>
            </a:blip>
            <a:srcRect/>
            <a:stretch>
              <a:fillRect/>
            </a:stretch>
          </p:blipFill>
          <p:spPr bwMode="auto">
            <a:xfrm>
              <a:off x="192" y="528"/>
              <a:ext cx="1584" cy="1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040" name="Text Box 43"/>
            <p:cNvSpPr txBox="1">
              <a:spLocks noChangeArrowheads="1"/>
            </p:cNvSpPr>
            <p:nvPr/>
          </p:nvSpPr>
          <p:spPr bwMode="auto">
            <a:xfrm>
              <a:off x="192" y="518"/>
              <a:ext cx="1584" cy="366"/>
            </a:xfrm>
            <a:prstGeom prst="rect">
              <a:avLst/>
            </a:prstGeom>
            <a:solidFill>
              <a:srgbClr val="CCFFFF">
                <a:alpha val="5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solidFill>
                    <a:srgbClr val="3333CC"/>
                  </a:solidFill>
                  <a:latin typeface="Calibri" pitchFamily="34" charset="0"/>
                </a:rPr>
                <a:t>Lush Residential Precinct</a:t>
              </a:r>
            </a:p>
            <a:p>
              <a:pPr algn="ctr"/>
              <a:r>
                <a:rPr lang="en-US" sz="1600">
                  <a:solidFill>
                    <a:srgbClr val="3333CC"/>
                  </a:solidFill>
                  <a:latin typeface="Calibri" pitchFamily="34" charset="0"/>
                </a:rPr>
                <a:t>(4,000 waterfront homes)</a:t>
              </a:r>
            </a:p>
          </p:txBody>
        </p:sp>
      </p:grpSp>
      <p:sp>
        <p:nvSpPr>
          <p:cNvPr id="42012" name="Line 44"/>
          <p:cNvSpPr>
            <a:spLocks noChangeShapeType="1"/>
          </p:cNvSpPr>
          <p:nvPr/>
        </p:nvSpPr>
        <p:spPr bwMode="auto">
          <a:xfrm flipV="1">
            <a:off x="5762625" y="1600200"/>
            <a:ext cx="638175" cy="8223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42013" name="Picture 46" descr="611428053_c392c4b6b2"/>
          <p:cNvPicPr preferRelativeResize="0">
            <a:picLocks noChangeAspect="1" noChangeArrowheads="1"/>
          </p:cNvPicPr>
          <p:nvPr/>
        </p:nvPicPr>
        <p:blipFill>
          <a:blip r:embed="rId5" cstate="email">
            <a:lum contrast="6000"/>
          </a:blip>
          <a:srcRect/>
          <a:stretch>
            <a:fillRect/>
          </a:stretch>
        </p:blipFill>
        <p:spPr bwMode="auto">
          <a:xfrm>
            <a:off x="3751263" y="6196013"/>
            <a:ext cx="1125537" cy="66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14" name="Picture 47" descr="teamspirit"/>
          <p:cNvPicPr preferRelativeResize="0">
            <a:picLocks noChangeAspect="1" noChangeArrowheads="1"/>
          </p:cNvPicPr>
          <p:nvPr/>
        </p:nvPicPr>
        <p:blipFill>
          <a:blip r:embed="rId6" cstate="email">
            <a:lum contrast="6000"/>
          </a:blip>
          <a:srcRect/>
          <a:stretch>
            <a:fillRect/>
          </a:stretch>
        </p:blipFill>
        <p:spPr bwMode="auto">
          <a:xfrm>
            <a:off x="2667000" y="6188075"/>
            <a:ext cx="1084263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152400" y="5257800"/>
            <a:ext cx="2514600" cy="1600200"/>
            <a:chOff x="480" y="3216"/>
            <a:chExt cx="1440" cy="1008"/>
          </a:xfrm>
        </p:grpSpPr>
        <p:pic>
          <p:nvPicPr>
            <p:cNvPr id="42037" name="Picture 49"/>
            <p:cNvPicPr preferRelativeResize="0">
              <a:picLocks noChangeAspect="1" noChangeArrowheads="1"/>
            </p:cNvPicPr>
            <p:nvPr/>
          </p:nvPicPr>
          <p:blipFill>
            <a:blip r:embed="rId7" cstate="email">
              <a:lum contrast="6000"/>
            </a:blip>
            <a:srcRect/>
            <a:stretch>
              <a:fillRect/>
            </a:stretch>
          </p:blipFill>
          <p:spPr bwMode="auto">
            <a:xfrm>
              <a:off x="480" y="3216"/>
              <a:ext cx="1440" cy="864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42038" name="Text Box 50"/>
            <p:cNvSpPr txBox="1">
              <a:spLocks noChangeArrowheads="1"/>
            </p:cNvSpPr>
            <p:nvPr/>
          </p:nvSpPr>
          <p:spPr bwMode="auto">
            <a:xfrm>
              <a:off x="480" y="4032"/>
              <a:ext cx="1440" cy="192"/>
            </a:xfrm>
            <a:prstGeom prst="rect">
              <a:avLst/>
            </a:prstGeom>
            <a:solidFill>
              <a:srgbClr val="CCFFFF">
                <a:alpha val="79999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3333CC"/>
                  </a:solidFill>
                  <a:latin typeface="Calibri" pitchFamily="34" charset="0"/>
                </a:rPr>
                <a:t>Waterfront Hotels (2011-2014)</a:t>
              </a:r>
            </a:p>
          </p:txBody>
        </p:sp>
      </p:grpSp>
      <p:grpSp>
        <p:nvGrpSpPr>
          <p:cNvPr id="4" name="Group 51"/>
          <p:cNvGrpSpPr>
            <a:grpSpLocks/>
          </p:cNvGrpSpPr>
          <p:nvPr/>
        </p:nvGrpSpPr>
        <p:grpSpPr bwMode="auto">
          <a:xfrm>
            <a:off x="6400800" y="152400"/>
            <a:ext cx="2362200" cy="1600200"/>
            <a:chOff x="3840" y="96"/>
            <a:chExt cx="1440" cy="1008"/>
          </a:xfrm>
        </p:grpSpPr>
        <p:pic>
          <p:nvPicPr>
            <p:cNvPr id="42035" name="Picture 52"/>
            <p:cNvPicPr preferRelativeResize="0">
              <a:picLocks noChangeAspect="1" noChangeArrowheads="1"/>
            </p:cNvPicPr>
            <p:nvPr/>
          </p:nvPicPr>
          <p:blipFill>
            <a:blip r:embed="rId8" cstate="email">
              <a:lum contrast="12000"/>
            </a:blip>
            <a:srcRect/>
            <a:stretch>
              <a:fillRect/>
            </a:stretch>
          </p:blipFill>
          <p:spPr bwMode="auto">
            <a:xfrm>
              <a:off x="3840" y="118"/>
              <a:ext cx="1440" cy="9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036" name="Text Box 53"/>
            <p:cNvSpPr txBox="1">
              <a:spLocks noChangeArrowheads="1"/>
            </p:cNvSpPr>
            <p:nvPr/>
          </p:nvSpPr>
          <p:spPr bwMode="auto">
            <a:xfrm>
              <a:off x="3840" y="96"/>
              <a:ext cx="1440" cy="212"/>
            </a:xfrm>
            <a:prstGeom prst="rect">
              <a:avLst/>
            </a:prstGeom>
            <a:solidFill>
              <a:srgbClr val="CCFFFF">
                <a:alpha val="79999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3333CC"/>
                  </a:solidFill>
                  <a:latin typeface="Calibri" pitchFamily="34" charset="0"/>
                </a:rPr>
                <a:t>Old Airport Square (2014)</a:t>
              </a:r>
            </a:p>
          </p:txBody>
        </p:sp>
      </p:grpSp>
      <p:sp>
        <p:nvSpPr>
          <p:cNvPr id="42017" name="Text Box 54"/>
          <p:cNvSpPr txBox="1">
            <a:spLocks noChangeArrowheads="1"/>
          </p:cNvSpPr>
          <p:nvPr/>
        </p:nvSpPr>
        <p:spPr bwMode="auto">
          <a:xfrm>
            <a:off x="2486025" y="3429000"/>
            <a:ext cx="1311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Calibri" pitchFamily="34" charset="0"/>
              </a:rPr>
              <a:t>Residential</a:t>
            </a:r>
          </a:p>
        </p:txBody>
      </p:sp>
      <p:sp>
        <p:nvSpPr>
          <p:cNvPr id="42018" name="Line 55"/>
          <p:cNvSpPr>
            <a:spLocks noChangeShapeType="1"/>
          </p:cNvSpPr>
          <p:nvPr/>
        </p:nvSpPr>
        <p:spPr bwMode="auto">
          <a:xfrm flipH="1">
            <a:off x="2667000" y="4953000"/>
            <a:ext cx="1114425" cy="6858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42019" name="Text Box 56"/>
          <p:cNvSpPr txBox="1">
            <a:spLocks noChangeArrowheads="1"/>
          </p:cNvSpPr>
          <p:nvPr/>
        </p:nvSpPr>
        <p:spPr bwMode="auto">
          <a:xfrm>
            <a:off x="2667000" y="5715000"/>
            <a:ext cx="2209800" cy="517525"/>
          </a:xfrm>
          <a:prstGeom prst="rect">
            <a:avLst/>
          </a:prstGeom>
          <a:solidFill>
            <a:srgbClr val="CCFFFF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0000FF"/>
                </a:solidFill>
                <a:latin typeface="Calibri" pitchFamily="34" charset="0"/>
              </a:rPr>
              <a:t>Beachfront Attractions &amp; Water Sports Activities</a:t>
            </a:r>
          </a:p>
        </p:txBody>
      </p:sp>
      <p:sp>
        <p:nvSpPr>
          <p:cNvPr id="42020" name="Freeform 60"/>
          <p:cNvSpPr>
            <a:spLocks/>
          </p:cNvSpPr>
          <p:nvPr/>
        </p:nvSpPr>
        <p:spPr bwMode="auto">
          <a:xfrm>
            <a:off x="4648200" y="2971800"/>
            <a:ext cx="609600" cy="457200"/>
          </a:xfrm>
          <a:custGeom>
            <a:avLst/>
            <a:gdLst>
              <a:gd name="T0" fmla="*/ 2147483647 w 288"/>
              <a:gd name="T1" fmla="*/ 0 h 240"/>
              <a:gd name="T2" fmla="*/ 0 w 288"/>
              <a:gd name="T3" fmla="*/ 2147483647 h 240"/>
              <a:gd name="T4" fmla="*/ 2147483647 w 288"/>
              <a:gd name="T5" fmla="*/ 2147483647 h 240"/>
              <a:gd name="T6" fmla="*/ 2147483647 w 288"/>
              <a:gd name="T7" fmla="*/ 2147483647 h 240"/>
              <a:gd name="T8" fmla="*/ 2147483647 w 288"/>
              <a:gd name="T9" fmla="*/ 2147483647 h 240"/>
              <a:gd name="T10" fmla="*/ 2147483647 w 288"/>
              <a:gd name="T11" fmla="*/ 0 h 2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8"/>
              <a:gd name="T19" fmla="*/ 0 h 240"/>
              <a:gd name="T20" fmla="*/ 288 w 288"/>
              <a:gd name="T21" fmla="*/ 240 h 2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8" h="240">
                <a:moveTo>
                  <a:pt x="192" y="0"/>
                </a:moveTo>
                <a:lnTo>
                  <a:pt x="0" y="48"/>
                </a:lnTo>
                <a:lnTo>
                  <a:pt x="48" y="96"/>
                </a:lnTo>
                <a:lnTo>
                  <a:pt x="48" y="240"/>
                </a:lnTo>
                <a:lnTo>
                  <a:pt x="288" y="192"/>
                </a:lnTo>
                <a:lnTo>
                  <a:pt x="192" y="0"/>
                </a:lnTo>
                <a:close/>
              </a:path>
            </a:pathLst>
          </a:custGeom>
          <a:solidFill>
            <a:srgbClr val="FF99CC">
              <a:alpha val="70195"/>
            </a:srgbClr>
          </a:solidFill>
          <a:ln w="38100">
            <a:solidFill>
              <a:srgbClr val="80008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21" name="Freeform 61"/>
          <p:cNvSpPr>
            <a:spLocks/>
          </p:cNvSpPr>
          <p:nvPr/>
        </p:nvSpPr>
        <p:spPr bwMode="auto">
          <a:xfrm>
            <a:off x="4648200" y="2590800"/>
            <a:ext cx="381000" cy="457200"/>
          </a:xfrm>
          <a:custGeom>
            <a:avLst/>
            <a:gdLst>
              <a:gd name="T0" fmla="*/ 2147483647 w 240"/>
              <a:gd name="T1" fmla="*/ 2147483647 h 288"/>
              <a:gd name="T2" fmla="*/ 0 w 240"/>
              <a:gd name="T3" fmla="*/ 0 h 288"/>
              <a:gd name="T4" fmla="*/ 0 w 240"/>
              <a:gd name="T5" fmla="*/ 2147483647 h 288"/>
              <a:gd name="T6" fmla="*/ 2147483647 w 240"/>
              <a:gd name="T7" fmla="*/ 2147483647 h 288"/>
              <a:gd name="T8" fmla="*/ 2147483647 w 240"/>
              <a:gd name="T9" fmla="*/ 2147483647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0"/>
              <a:gd name="T16" fmla="*/ 0 h 288"/>
              <a:gd name="T17" fmla="*/ 240 w 240"/>
              <a:gd name="T18" fmla="*/ 288 h 2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0" h="288">
                <a:moveTo>
                  <a:pt x="192" y="48"/>
                </a:moveTo>
                <a:lnTo>
                  <a:pt x="0" y="0"/>
                </a:lnTo>
                <a:lnTo>
                  <a:pt x="0" y="288"/>
                </a:lnTo>
                <a:lnTo>
                  <a:pt x="240" y="240"/>
                </a:lnTo>
                <a:lnTo>
                  <a:pt x="192" y="48"/>
                </a:lnTo>
                <a:close/>
              </a:path>
            </a:pathLst>
          </a:custGeom>
          <a:solidFill>
            <a:srgbClr val="FF99CC">
              <a:alpha val="70195"/>
            </a:srgbClr>
          </a:solidFill>
          <a:ln w="38100">
            <a:solidFill>
              <a:srgbClr val="80008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22" name="Text Box 34"/>
          <p:cNvSpPr txBox="1">
            <a:spLocks noChangeArrowheads="1"/>
          </p:cNvSpPr>
          <p:nvPr/>
        </p:nvSpPr>
        <p:spPr bwMode="auto">
          <a:xfrm>
            <a:off x="4648200" y="2667000"/>
            <a:ext cx="38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pitchFamily="34" charset="0"/>
              </a:rPr>
              <a:t>A</a:t>
            </a:r>
          </a:p>
        </p:txBody>
      </p:sp>
      <p:sp>
        <p:nvSpPr>
          <p:cNvPr id="42023" name="Text Box 62"/>
          <p:cNvSpPr txBox="1">
            <a:spLocks noChangeArrowheads="1"/>
          </p:cNvSpPr>
          <p:nvPr/>
        </p:nvSpPr>
        <p:spPr bwMode="auto">
          <a:xfrm>
            <a:off x="4724400" y="3048000"/>
            <a:ext cx="38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pitchFamily="34" charset="0"/>
              </a:rPr>
              <a:t>B</a:t>
            </a:r>
          </a:p>
        </p:txBody>
      </p:sp>
      <p:sp>
        <p:nvSpPr>
          <p:cNvPr id="63" name="Freeform 62"/>
          <p:cNvSpPr/>
          <p:nvPr/>
        </p:nvSpPr>
        <p:spPr>
          <a:xfrm>
            <a:off x="4683125" y="1758950"/>
            <a:ext cx="2271713" cy="2508250"/>
          </a:xfrm>
          <a:custGeom>
            <a:avLst/>
            <a:gdLst>
              <a:gd name="connsiteX0" fmla="*/ 720437 w 2272146"/>
              <a:gd name="connsiteY0" fmla="*/ 13855 h 2507673"/>
              <a:gd name="connsiteX1" fmla="*/ 96982 w 2272146"/>
              <a:gd name="connsiteY1" fmla="*/ 498764 h 2507673"/>
              <a:gd name="connsiteX2" fmla="*/ 0 w 2272146"/>
              <a:gd name="connsiteY2" fmla="*/ 665018 h 2507673"/>
              <a:gd name="connsiteX3" fmla="*/ 180109 w 2272146"/>
              <a:gd name="connsiteY3" fmla="*/ 734291 h 2507673"/>
              <a:gd name="connsiteX4" fmla="*/ 277091 w 2272146"/>
              <a:gd name="connsiteY4" fmla="*/ 748146 h 2507673"/>
              <a:gd name="connsiteX5" fmla="*/ 360219 w 2272146"/>
              <a:gd name="connsiteY5" fmla="*/ 914400 h 2507673"/>
              <a:gd name="connsiteX6" fmla="*/ 692728 w 2272146"/>
              <a:gd name="connsiteY6" fmla="*/ 1745673 h 2507673"/>
              <a:gd name="connsiteX7" fmla="*/ 997528 w 2272146"/>
              <a:gd name="connsiteY7" fmla="*/ 2299855 h 2507673"/>
              <a:gd name="connsiteX8" fmla="*/ 1149928 w 2272146"/>
              <a:gd name="connsiteY8" fmla="*/ 2507673 h 2507673"/>
              <a:gd name="connsiteX9" fmla="*/ 1828800 w 2272146"/>
              <a:gd name="connsiteY9" fmla="*/ 2493818 h 2507673"/>
              <a:gd name="connsiteX10" fmla="*/ 2272146 w 2272146"/>
              <a:gd name="connsiteY10" fmla="*/ 2369128 h 2507673"/>
              <a:gd name="connsiteX11" fmla="*/ 1814946 w 2272146"/>
              <a:gd name="connsiteY11" fmla="*/ 1579418 h 2507673"/>
              <a:gd name="connsiteX12" fmla="*/ 1302328 w 2272146"/>
              <a:gd name="connsiteY12" fmla="*/ 1011382 h 2507673"/>
              <a:gd name="connsiteX13" fmla="*/ 1039091 w 2272146"/>
              <a:gd name="connsiteY13" fmla="*/ 651164 h 2507673"/>
              <a:gd name="connsiteX14" fmla="*/ 928255 w 2272146"/>
              <a:gd name="connsiteY14" fmla="*/ 374073 h 2507673"/>
              <a:gd name="connsiteX15" fmla="*/ 775855 w 2272146"/>
              <a:gd name="connsiteY15" fmla="*/ 0 h 2507673"/>
              <a:gd name="connsiteX16" fmla="*/ 720437 w 2272146"/>
              <a:gd name="connsiteY16" fmla="*/ 13855 h 250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72146" h="2507673">
                <a:moveTo>
                  <a:pt x="720437" y="13855"/>
                </a:moveTo>
                <a:lnTo>
                  <a:pt x="96982" y="498764"/>
                </a:lnTo>
                <a:lnTo>
                  <a:pt x="0" y="665018"/>
                </a:lnTo>
                <a:lnTo>
                  <a:pt x="180109" y="734291"/>
                </a:lnTo>
                <a:lnTo>
                  <a:pt x="277091" y="748146"/>
                </a:lnTo>
                <a:lnTo>
                  <a:pt x="360219" y="914400"/>
                </a:lnTo>
                <a:lnTo>
                  <a:pt x="692728" y="1745673"/>
                </a:lnTo>
                <a:lnTo>
                  <a:pt x="997528" y="2299855"/>
                </a:lnTo>
                <a:lnTo>
                  <a:pt x="1149928" y="2507673"/>
                </a:lnTo>
                <a:lnTo>
                  <a:pt x="1828800" y="2493818"/>
                </a:lnTo>
                <a:lnTo>
                  <a:pt x="2272146" y="2369128"/>
                </a:lnTo>
                <a:lnTo>
                  <a:pt x="1814946" y="1579418"/>
                </a:lnTo>
                <a:lnTo>
                  <a:pt x="1302328" y="1011382"/>
                </a:lnTo>
                <a:lnTo>
                  <a:pt x="1039091" y="651164"/>
                </a:lnTo>
                <a:lnTo>
                  <a:pt x="928255" y="374073"/>
                </a:lnTo>
                <a:lnTo>
                  <a:pt x="775855" y="0"/>
                </a:lnTo>
                <a:lnTo>
                  <a:pt x="720437" y="13855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6" name="Freeform 55"/>
          <p:cNvSpPr/>
          <p:nvPr/>
        </p:nvSpPr>
        <p:spPr>
          <a:xfrm>
            <a:off x="4572000" y="3810000"/>
            <a:ext cx="4379913" cy="2743200"/>
          </a:xfrm>
          <a:custGeom>
            <a:avLst/>
            <a:gdLst>
              <a:gd name="connsiteX0" fmla="*/ 4247535 w 4380271"/>
              <a:gd name="connsiteY0" fmla="*/ 147484 h 2743200"/>
              <a:gd name="connsiteX1" fmla="*/ 3937819 w 4380271"/>
              <a:gd name="connsiteY1" fmla="*/ 0 h 2743200"/>
              <a:gd name="connsiteX2" fmla="*/ 3687097 w 4380271"/>
              <a:gd name="connsiteY2" fmla="*/ 147484 h 2743200"/>
              <a:gd name="connsiteX3" fmla="*/ 3318387 w 4380271"/>
              <a:gd name="connsiteY3" fmla="*/ 486697 h 2743200"/>
              <a:gd name="connsiteX4" fmla="*/ 2949677 w 4380271"/>
              <a:gd name="connsiteY4" fmla="*/ 634181 h 2743200"/>
              <a:gd name="connsiteX5" fmla="*/ 2521974 w 4380271"/>
              <a:gd name="connsiteY5" fmla="*/ 678426 h 2743200"/>
              <a:gd name="connsiteX6" fmla="*/ 1991032 w 4380271"/>
              <a:gd name="connsiteY6" fmla="*/ 707923 h 2743200"/>
              <a:gd name="connsiteX7" fmla="*/ 1474839 w 4380271"/>
              <a:gd name="connsiteY7" fmla="*/ 707923 h 2743200"/>
              <a:gd name="connsiteX8" fmla="*/ 958645 w 4380271"/>
              <a:gd name="connsiteY8" fmla="*/ 811162 h 2743200"/>
              <a:gd name="connsiteX9" fmla="*/ 530942 w 4380271"/>
              <a:gd name="connsiteY9" fmla="*/ 973394 h 2743200"/>
              <a:gd name="connsiteX10" fmla="*/ 0 w 4380271"/>
              <a:gd name="connsiteY10" fmla="*/ 1356852 h 2743200"/>
              <a:gd name="connsiteX11" fmla="*/ 412955 w 4380271"/>
              <a:gd name="connsiteY11" fmla="*/ 1297858 h 2743200"/>
              <a:gd name="connsiteX12" fmla="*/ 752168 w 4380271"/>
              <a:gd name="connsiteY12" fmla="*/ 1474839 h 2743200"/>
              <a:gd name="connsiteX13" fmla="*/ 840658 w 4380271"/>
              <a:gd name="connsiteY13" fmla="*/ 1799303 h 2743200"/>
              <a:gd name="connsiteX14" fmla="*/ 855406 w 4380271"/>
              <a:gd name="connsiteY14" fmla="*/ 1902542 h 2743200"/>
              <a:gd name="connsiteX15" fmla="*/ 870155 w 4380271"/>
              <a:gd name="connsiteY15" fmla="*/ 2064774 h 2743200"/>
              <a:gd name="connsiteX16" fmla="*/ 1017639 w 4380271"/>
              <a:gd name="connsiteY16" fmla="*/ 2448233 h 2743200"/>
              <a:gd name="connsiteX17" fmla="*/ 1209368 w 4380271"/>
              <a:gd name="connsiteY17" fmla="*/ 2743200 h 2743200"/>
              <a:gd name="connsiteX18" fmla="*/ 4380271 w 4380271"/>
              <a:gd name="connsiteY18" fmla="*/ 2728452 h 2743200"/>
              <a:gd name="connsiteX19" fmla="*/ 4350774 w 4380271"/>
              <a:gd name="connsiteY19" fmla="*/ 250723 h 2743200"/>
              <a:gd name="connsiteX20" fmla="*/ 4247535 w 4380271"/>
              <a:gd name="connsiteY20" fmla="*/ 147484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80271" h="2743200">
                <a:moveTo>
                  <a:pt x="4247535" y="147484"/>
                </a:moveTo>
                <a:lnTo>
                  <a:pt x="3937819" y="0"/>
                </a:lnTo>
                <a:lnTo>
                  <a:pt x="3687097" y="147484"/>
                </a:lnTo>
                <a:lnTo>
                  <a:pt x="3318387" y="486697"/>
                </a:lnTo>
                <a:lnTo>
                  <a:pt x="2949677" y="634181"/>
                </a:lnTo>
                <a:lnTo>
                  <a:pt x="2521974" y="678426"/>
                </a:lnTo>
                <a:lnTo>
                  <a:pt x="1991032" y="707923"/>
                </a:lnTo>
                <a:lnTo>
                  <a:pt x="1474839" y="707923"/>
                </a:lnTo>
                <a:lnTo>
                  <a:pt x="958645" y="811162"/>
                </a:lnTo>
                <a:lnTo>
                  <a:pt x="530942" y="973394"/>
                </a:lnTo>
                <a:lnTo>
                  <a:pt x="0" y="1356852"/>
                </a:lnTo>
                <a:lnTo>
                  <a:pt x="412955" y="1297858"/>
                </a:lnTo>
                <a:lnTo>
                  <a:pt x="752168" y="1474839"/>
                </a:lnTo>
                <a:lnTo>
                  <a:pt x="840658" y="1799303"/>
                </a:lnTo>
                <a:lnTo>
                  <a:pt x="855406" y="1902542"/>
                </a:lnTo>
                <a:lnTo>
                  <a:pt x="870155" y="2064774"/>
                </a:lnTo>
                <a:lnTo>
                  <a:pt x="1017639" y="2448233"/>
                </a:lnTo>
                <a:lnTo>
                  <a:pt x="1209368" y="2743200"/>
                </a:lnTo>
                <a:lnTo>
                  <a:pt x="4380271" y="2728452"/>
                </a:lnTo>
                <a:lnTo>
                  <a:pt x="4350774" y="250723"/>
                </a:lnTo>
                <a:lnTo>
                  <a:pt x="4247535" y="147484"/>
                </a:lnTo>
                <a:close/>
              </a:path>
            </a:pathLst>
          </a:custGeom>
          <a:solidFill>
            <a:srgbClr val="00B0F0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2026" name="Line 29"/>
          <p:cNvSpPr>
            <a:spLocks noChangeShapeType="1"/>
          </p:cNvSpPr>
          <p:nvPr/>
        </p:nvSpPr>
        <p:spPr bwMode="auto">
          <a:xfrm>
            <a:off x="6296025" y="4114800"/>
            <a:ext cx="6096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42027" name="Line 28"/>
          <p:cNvSpPr>
            <a:spLocks noChangeShapeType="1"/>
          </p:cNvSpPr>
          <p:nvPr/>
        </p:nvSpPr>
        <p:spPr bwMode="auto">
          <a:xfrm>
            <a:off x="5838825" y="4114800"/>
            <a:ext cx="8382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grpSp>
        <p:nvGrpSpPr>
          <p:cNvPr id="5" name="Group 35"/>
          <p:cNvGrpSpPr>
            <a:grpSpLocks/>
          </p:cNvGrpSpPr>
          <p:nvPr/>
        </p:nvGrpSpPr>
        <p:grpSpPr bwMode="auto">
          <a:xfrm>
            <a:off x="6677025" y="4724400"/>
            <a:ext cx="2209800" cy="1692275"/>
            <a:chOff x="4272" y="3168"/>
            <a:chExt cx="1392" cy="1066"/>
          </a:xfrm>
        </p:grpSpPr>
        <p:pic>
          <p:nvPicPr>
            <p:cNvPr id="42033" name="Picture 36" descr="Kallang%20Airport%20%5BBonny%5D%209"/>
            <p:cNvPicPr preferRelativeResize="0">
              <a:picLocks noChangeAspect="1" noChangeArrowheads="1"/>
            </p:cNvPicPr>
            <p:nvPr/>
          </p:nvPicPr>
          <p:blipFill>
            <a:blip r:embed="rId9" cstate="email">
              <a:lum contrast="6000"/>
            </a:blip>
            <a:srcRect/>
            <a:stretch>
              <a:fillRect/>
            </a:stretch>
          </p:blipFill>
          <p:spPr bwMode="auto">
            <a:xfrm>
              <a:off x="4272" y="3504"/>
              <a:ext cx="1392" cy="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034" name="Text Box 37"/>
            <p:cNvSpPr txBox="1">
              <a:spLocks noChangeArrowheads="1"/>
            </p:cNvSpPr>
            <p:nvPr/>
          </p:nvSpPr>
          <p:spPr bwMode="auto">
            <a:xfrm>
              <a:off x="4272" y="3168"/>
              <a:ext cx="1392" cy="368"/>
            </a:xfrm>
            <a:prstGeom prst="rect">
              <a:avLst/>
            </a:prstGeom>
            <a:solidFill>
              <a:srgbClr val="CCFFFF">
                <a:alpha val="3019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solidFill>
                    <a:srgbClr val="3333CC"/>
                  </a:solidFill>
                  <a:latin typeface="Calibri" pitchFamily="34" charset="0"/>
                </a:rPr>
                <a:t>Conserved Airport Buildings</a:t>
              </a:r>
            </a:p>
          </p:txBody>
        </p:sp>
      </p:grpSp>
      <p:sp>
        <p:nvSpPr>
          <p:cNvPr id="42029" name="Text Box 38"/>
          <p:cNvSpPr txBox="1">
            <a:spLocks noChangeArrowheads="1"/>
          </p:cNvSpPr>
          <p:nvPr/>
        </p:nvSpPr>
        <p:spPr bwMode="auto">
          <a:xfrm>
            <a:off x="5867400" y="5181600"/>
            <a:ext cx="8382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rgbClr val="0000FF"/>
                </a:solidFill>
                <a:latin typeface="Calibri" pitchFamily="34" charset="0"/>
              </a:rPr>
              <a:t>Sports Hub (2014)</a:t>
            </a:r>
          </a:p>
        </p:txBody>
      </p:sp>
      <p:sp>
        <p:nvSpPr>
          <p:cNvPr id="42030" name="Text Box 19"/>
          <p:cNvSpPr txBox="1">
            <a:spLocks noChangeArrowheads="1"/>
          </p:cNvSpPr>
          <p:nvPr/>
        </p:nvSpPr>
        <p:spPr bwMode="auto">
          <a:xfrm>
            <a:off x="3733800" y="4572000"/>
            <a:ext cx="1781175" cy="581025"/>
          </a:xfrm>
          <a:prstGeom prst="rect">
            <a:avLst/>
          </a:prstGeom>
          <a:solidFill>
            <a:srgbClr val="9900CC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Calibri" pitchFamily="34" charset="0"/>
              </a:rPr>
              <a:t>Beachfront Attractions/Hotels</a:t>
            </a:r>
          </a:p>
        </p:txBody>
      </p:sp>
      <p:sp>
        <p:nvSpPr>
          <p:cNvPr id="42031" name="Freeform 20"/>
          <p:cNvSpPr>
            <a:spLocks/>
          </p:cNvSpPr>
          <p:nvPr/>
        </p:nvSpPr>
        <p:spPr bwMode="auto">
          <a:xfrm>
            <a:off x="4467225" y="5181600"/>
            <a:ext cx="990600" cy="533400"/>
          </a:xfrm>
          <a:custGeom>
            <a:avLst/>
            <a:gdLst>
              <a:gd name="T0" fmla="*/ 2147483647 w 624"/>
              <a:gd name="T1" fmla="*/ 2147483647 h 336"/>
              <a:gd name="T2" fmla="*/ 2147483647 w 624"/>
              <a:gd name="T3" fmla="*/ 2147483647 h 336"/>
              <a:gd name="T4" fmla="*/ 2147483647 w 624"/>
              <a:gd name="T5" fmla="*/ 2147483647 h 336"/>
              <a:gd name="T6" fmla="*/ 2147483647 w 624"/>
              <a:gd name="T7" fmla="*/ 2147483647 h 336"/>
              <a:gd name="T8" fmla="*/ 2147483647 w 624"/>
              <a:gd name="T9" fmla="*/ 2147483647 h 336"/>
              <a:gd name="T10" fmla="*/ 2147483647 w 624"/>
              <a:gd name="T11" fmla="*/ 2147483647 h 336"/>
              <a:gd name="T12" fmla="*/ 2147483647 w 624"/>
              <a:gd name="T13" fmla="*/ 0 h 336"/>
              <a:gd name="T14" fmla="*/ 2147483647 w 624"/>
              <a:gd name="T15" fmla="*/ 2147483647 h 336"/>
              <a:gd name="T16" fmla="*/ 0 w 624"/>
              <a:gd name="T17" fmla="*/ 2147483647 h 336"/>
              <a:gd name="T18" fmla="*/ 2147483647 w 624"/>
              <a:gd name="T19" fmla="*/ 2147483647 h 3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24"/>
              <a:gd name="T31" fmla="*/ 0 h 336"/>
              <a:gd name="T32" fmla="*/ 624 w 624"/>
              <a:gd name="T33" fmla="*/ 336 h 3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24" h="336">
                <a:moveTo>
                  <a:pt x="48" y="288"/>
                </a:moveTo>
                <a:lnTo>
                  <a:pt x="240" y="240"/>
                </a:lnTo>
                <a:lnTo>
                  <a:pt x="384" y="240"/>
                </a:lnTo>
                <a:lnTo>
                  <a:pt x="528" y="336"/>
                </a:lnTo>
                <a:lnTo>
                  <a:pt x="624" y="336"/>
                </a:lnTo>
                <a:lnTo>
                  <a:pt x="576" y="96"/>
                </a:lnTo>
                <a:lnTo>
                  <a:pt x="384" y="0"/>
                </a:lnTo>
                <a:lnTo>
                  <a:pt x="144" y="48"/>
                </a:lnTo>
                <a:lnTo>
                  <a:pt x="0" y="192"/>
                </a:lnTo>
                <a:lnTo>
                  <a:pt x="48" y="288"/>
                </a:lnTo>
                <a:close/>
              </a:path>
            </a:pathLst>
          </a:custGeom>
          <a:solidFill>
            <a:srgbClr val="9900CC">
              <a:alpha val="39999"/>
            </a:srgbClr>
          </a:solidFill>
          <a:ln w="25400">
            <a:solidFill>
              <a:srgbClr val="99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32" name="Text Box 31"/>
          <p:cNvSpPr txBox="1">
            <a:spLocks noChangeArrowheads="1"/>
          </p:cNvSpPr>
          <p:nvPr/>
        </p:nvSpPr>
        <p:spPr bwMode="auto">
          <a:xfrm>
            <a:off x="4648200" y="1905000"/>
            <a:ext cx="1066800" cy="584200"/>
          </a:xfrm>
          <a:prstGeom prst="rect">
            <a:avLst/>
          </a:prstGeom>
          <a:solidFill>
            <a:srgbClr val="FFFF00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rgbClr val="0000FF"/>
                </a:solidFill>
                <a:latin typeface="Calibri" pitchFamily="34" charset="0"/>
              </a:rPr>
              <a:t>Landmark Devt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email"/>
          <a:srcRect b="10138"/>
          <a:stretch>
            <a:fillRect/>
          </a:stretch>
        </p:blipFill>
        <p:spPr bwMode="auto">
          <a:xfrm>
            <a:off x="0" y="3810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304800" y="1828800"/>
            <a:ext cx="3657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4000"/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0" y="4876800"/>
            <a:ext cx="9144000" cy="685800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3962400" y="4876801"/>
            <a:ext cx="4953000" cy="1138773"/>
          </a:xfrm>
          <a:prstGeom prst="rect">
            <a:avLst/>
          </a:prstGeom>
          <a:noFill/>
          <a:ln w="25400" cap="rnd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en-US" sz="4000" dirty="0" err="1">
                <a:solidFill>
                  <a:schemeClr val="tx2"/>
                </a:solidFill>
                <a:latin typeface="Calibri" pitchFamily="34" charset="0"/>
              </a:rPr>
              <a:t>Jurong</a:t>
            </a:r>
            <a:r>
              <a:rPr lang="en-US" sz="4000" dirty="0">
                <a:solidFill>
                  <a:schemeClr val="tx2"/>
                </a:solidFill>
                <a:latin typeface="Calibri" pitchFamily="34" charset="0"/>
              </a:rPr>
              <a:t> Lake District</a:t>
            </a:r>
          </a:p>
          <a:p>
            <a:pPr algn="r" eaLnBrk="0" hangingPunct="0"/>
            <a:endParaRPr lang="en-US" sz="2800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latin typeface="Calibri" pitchFamily="34" charset="0"/>
              </a:rPr>
              <a:t>   Jurong Lake District – 360 ha</a:t>
            </a:r>
          </a:p>
          <a:p>
            <a:endParaRPr lang="en-US" sz="3200">
              <a:latin typeface="Calibri" pitchFamily="34" charset="0"/>
            </a:endParaRPr>
          </a:p>
        </p:txBody>
      </p:sp>
      <p:pic>
        <p:nvPicPr>
          <p:cNvPr id="5120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 t="9999"/>
          <a:stretch>
            <a:fillRect/>
          </a:stretch>
        </p:blipFill>
        <p:spPr>
          <a:xfrm>
            <a:off x="0" y="685800"/>
            <a:ext cx="9144000" cy="6172200"/>
          </a:xfrm>
        </p:spPr>
      </p:pic>
      <p:pic>
        <p:nvPicPr>
          <p:cNvPr id="230402" name="Picture 2"/>
          <p:cNvPicPr>
            <a:picLocks noChangeAspect="1" noChangeArrowheads="1"/>
          </p:cNvPicPr>
          <p:nvPr/>
        </p:nvPicPr>
        <p:blipFill>
          <a:blip r:embed="rId4"/>
          <a:srcRect l="36875" t="34000" r="20000" b="23000"/>
          <a:stretch>
            <a:fillRect/>
          </a:stretch>
        </p:blipFill>
        <p:spPr bwMode="auto">
          <a:xfrm>
            <a:off x="5842590" y="1"/>
            <a:ext cx="3301409" cy="2057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4953000"/>
            <a:ext cx="3276600" cy="1219200"/>
          </a:xfrm>
          <a:prstGeom prst="rect">
            <a:avLst/>
          </a:prstGeom>
          <a:solidFill>
            <a:srgbClr val="DDDDDD">
              <a:alpha val="7686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-76200" y="4953000"/>
            <a:ext cx="35052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indent="-342900"/>
            <a:r>
              <a:rPr lang="en-US" sz="2200" dirty="0">
                <a:latin typeface="Calibri" pitchFamily="34" charset="0"/>
              </a:rPr>
              <a:t>Lakeside   - 220 ha of land</a:t>
            </a:r>
          </a:p>
          <a:p>
            <a:pPr lvl="1" indent="-342900"/>
            <a:r>
              <a:rPr lang="en-US" sz="2200" dirty="0">
                <a:latin typeface="Calibri" pitchFamily="34" charset="0"/>
              </a:rPr>
              <a:t>	             - 70 ha of water</a:t>
            </a:r>
          </a:p>
          <a:p>
            <a:pPr lvl="1" indent="-342900"/>
            <a:r>
              <a:rPr lang="en-US" sz="2200" dirty="0">
                <a:latin typeface="Calibri" pitchFamily="34" charset="0"/>
              </a:rPr>
              <a:t>Gateway  - 70 ha of land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228600" y="76200"/>
            <a:ext cx="89154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latin typeface="Calibri" pitchFamily="34" charset="0"/>
              </a:rPr>
              <a:t>Jurong Lakeside – New Tourism Energy Zone</a:t>
            </a:r>
          </a:p>
          <a:p>
            <a:endParaRPr lang="en-US" sz="3200">
              <a:latin typeface="Calibri" pitchFamily="34" charset="0"/>
            </a:endParaRPr>
          </a:p>
        </p:txBody>
      </p:sp>
      <p:pic>
        <p:nvPicPr>
          <p:cNvPr id="532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 t="10001"/>
          <a:stretch>
            <a:fillRect/>
          </a:stretch>
        </p:blipFill>
        <p:spPr>
          <a:xfrm>
            <a:off x="0" y="762000"/>
            <a:ext cx="9144000" cy="6172200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19400" y="990600"/>
            <a:ext cx="3657600" cy="5867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4275" name="Text Box 5"/>
          <p:cNvSpPr txBox="1">
            <a:spLocks noChangeArrowheads="1"/>
          </p:cNvSpPr>
          <p:nvPr/>
        </p:nvSpPr>
        <p:spPr bwMode="auto">
          <a:xfrm>
            <a:off x="6807200" y="5380038"/>
            <a:ext cx="836613" cy="196850"/>
          </a:xfrm>
          <a:prstGeom prst="rect">
            <a:avLst/>
          </a:prstGeom>
          <a:solidFill>
            <a:srgbClr val="000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lIns="59380" tIns="29689" rIns="59380" bIns="29689">
            <a:spAutoFit/>
          </a:bodyPr>
          <a:lstStyle/>
          <a:p>
            <a:pPr defTabSz="593725">
              <a:lnSpc>
                <a:spcPct val="75000"/>
              </a:lnSpc>
            </a:pPr>
            <a:r>
              <a:rPr lang="en-US" sz="1200">
                <a:solidFill>
                  <a:schemeClr val="bg1"/>
                </a:solidFill>
                <a:latin typeface="Calibri" pitchFamily="34" charset="0"/>
              </a:rPr>
              <a:t>Jurong East</a:t>
            </a:r>
          </a:p>
        </p:txBody>
      </p:sp>
      <p:pic>
        <p:nvPicPr>
          <p:cNvPr id="54276" name="Picture 10" descr="Logo MRT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632575" y="5380038"/>
            <a:ext cx="1746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11" descr="Logo Bus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818313" y="5149850"/>
            <a:ext cx="107950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9468" name="Text Box 12"/>
          <p:cNvSpPr txBox="1">
            <a:spLocks noChangeArrowheads="1"/>
          </p:cNvSpPr>
          <p:nvPr/>
        </p:nvSpPr>
        <p:spPr bwMode="auto">
          <a:xfrm>
            <a:off x="2928938" y="5214938"/>
            <a:ext cx="1414462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59356" tIns="29677" rIns="59356" bIns="29677">
            <a:spAutoFit/>
          </a:bodyPr>
          <a:lstStyle/>
          <a:p>
            <a:pPr defTabSz="593725" fontAlgn="auto">
              <a:lnSpc>
                <a:spcPct val="75000"/>
              </a:lnSpc>
              <a:spcAft>
                <a:spcPts val="0"/>
              </a:spcAft>
              <a:defRPr/>
            </a:pPr>
            <a:r>
              <a:rPr lang="en-US" sz="23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LAKESIDE</a:t>
            </a:r>
          </a:p>
        </p:txBody>
      </p:sp>
      <p:sp>
        <p:nvSpPr>
          <p:cNvPr id="54279" name="Line 16"/>
          <p:cNvSpPr>
            <a:spLocks noChangeShapeType="1"/>
          </p:cNvSpPr>
          <p:nvPr/>
        </p:nvSpPr>
        <p:spPr bwMode="auto">
          <a:xfrm flipH="1" flipV="1">
            <a:off x="1928813" y="4283075"/>
            <a:ext cx="152400" cy="121920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54280" name="Line 17"/>
          <p:cNvSpPr>
            <a:spLocks noChangeShapeType="1"/>
          </p:cNvSpPr>
          <p:nvPr/>
        </p:nvSpPr>
        <p:spPr bwMode="auto">
          <a:xfrm>
            <a:off x="1928813" y="5502275"/>
            <a:ext cx="304800" cy="83820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54281" name="Line 18"/>
          <p:cNvSpPr>
            <a:spLocks noChangeShapeType="1"/>
          </p:cNvSpPr>
          <p:nvPr/>
        </p:nvSpPr>
        <p:spPr bwMode="auto">
          <a:xfrm flipH="1" flipV="1">
            <a:off x="3833813" y="5197475"/>
            <a:ext cx="228600" cy="60960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54282" name="Line 19"/>
          <p:cNvSpPr>
            <a:spLocks noChangeShapeType="1"/>
          </p:cNvSpPr>
          <p:nvPr/>
        </p:nvSpPr>
        <p:spPr bwMode="auto">
          <a:xfrm flipV="1">
            <a:off x="5434013" y="3201988"/>
            <a:ext cx="533400" cy="30480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0" y="0"/>
            <a:ext cx="9144000" cy="1006475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CN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Vision for </a:t>
            </a:r>
            <a:r>
              <a:rPr lang="en-US" altLang="zh-CN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Jurong</a:t>
            </a:r>
            <a:r>
              <a:rPr lang="en-US" altLang="zh-CN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Lakeside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altLang="zh-CN" dirty="0">
                <a:solidFill>
                  <a:schemeClr val="bg1"/>
                </a:solidFill>
                <a:latin typeface="Calibri" pitchFamily="34" charset="0"/>
                <a:cs typeface="+mn-cs"/>
              </a:rPr>
              <a:t>A must-visit waterfront family destination, offering world-class </a:t>
            </a:r>
            <a:r>
              <a:rPr lang="en-US" altLang="zh-CN" dirty="0" err="1">
                <a:solidFill>
                  <a:schemeClr val="bg1"/>
                </a:solidFill>
                <a:latin typeface="Calibri" pitchFamily="34" charset="0"/>
                <a:cs typeface="+mn-cs"/>
              </a:rPr>
              <a:t>EDUtainment</a:t>
            </a:r>
            <a:r>
              <a:rPr lang="en-US" altLang="zh-CN" dirty="0">
                <a:solidFill>
                  <a:schemeClr val="bg1"/>
                </a:solidFill>
                <a:latin typeface="Calibri" pitchFamily="34" charset="0"/>
                <a:cs typeface="+mn-cs"/>
              </a:rPr>
              <a:t> experiences        in a </a:t>
            </a:r>
            <a:r>
              <a:rPr lang="en-US" altLang="zh-CN" i="1" u="sng" dirty="0">
                <a:solidFill>
                  <a:schemeClr val="bg1"/>
                </a:solidFill>
                <a:latin typeface="Calibri" pitchFamily="34" charset="0"/>
                <a:cs typeface="+mn-cs"/>
              </a:rPr>
              <a:t>s</a:t>
            </a:r>
            <a:r>
              <a:rPr lang="en-US" altLang="zh-CN" u="sng" dirty="0">
                <a:solidFill>
                  <a:schemeClr val="bg1"/>
                </a:solidFill>
                <a:latin typeface="Calibri" pitchFamily="34" charset="0"/>
                <a:cs typeface="+mn-cs"/>
              </a:rPr>
              <a:t>ustainable environment</a:t>
            </a:r>
            <a:r>
              <a:rPr lang="en-US" altLang="zh-CN" dirty="0">
                <a:solidFill>
                  <a:schemeClr val="bg1"/>
                </a:solidFill>
                <a:latin typeface="Calibri" pitchFamily="34" charset="0"/>
                <a:cs typeface="+mn-cs"/>
              </a:rPr>
              <a:t>. </a:t>
            </a:r>
          </a:p>
        </p:txBody>
      </p:sp>
      <p:pic>
        <p:nvPicPr>
          <p:cNvPr id="54284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1143000"/>
            <a:ext cx="2895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5" name="Picture 3" descr="C:\Users\stb_vimala\Desktop\TCD\IP\Images for JLD promo\lakeside village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867400" y="2895600"/>
            <a:ext cx="3276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6" name="Picture 4" descr="C:\Users\stb_vimala\Desktop\TCD\IP\Images for JLD promo\lakeside village 1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0" y="2971800"/>
            <a:ext cx="2895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7" name="Picture 2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0" y="4876800"/>
            <a:ext cx="291941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8" name="Picture 2" descr="C:\Users\stb_vimala\AppData\Local\Microsoft\Windows\Temporary Internet Files\Content.IE5\NZGR54CX\Image%20-%20Aerial%20View%20Focus%20JLD[1].tiff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867400" y="4953000"/>
            <a:ext cx="3276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Rectangle 5"/>
          <p:cNvSpPr>
            <a:spLocks noChangeArrowheads="1"/>
          </p:cNvSpPr>
          <p:nvPr/>
        </p:nvSpPr>
        <p:spPr bwMode="auto">
          <a:xfrm>
            <a:off x="304800" y="5638800"/>
            <a:ext cx="8643998" cy="923330"/>
          </a:xfrm>
          <a:prstGeom prst="rect">
            <a:avLst/>
          </a:prstGeom>
          <a:solidFill>
            <a:schemeClr val="accent3">
              <a:lumMod val="20000"/>
              <a:lumOff val="80000"/>
              <a:alpha val="77000"/>
            </a:schemeClr>
          </a:solidFill>
          <a:ln w="9525" algn="ctr">
            <a:noFill/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softEdge rad="63500"/>
          </a:effectLst>
        </p:spPr>
        <p:txBody>
          <a:bodyPr>
            <a:spAutoFit/>
          </a:bodyPr>
          <a:lstStyle/>
          <a:p>
            <a:r>
              <a:rPr lang="en-US" altLang="zh-CN">
                <a:latin typeface="Calibri" pitchFamily="34" charset="0"/>
                <a:ea typeface="SimSun" pitchFamily="2" charset="-122"/>
              </a:rPr>
              <a:t>A compelling mix of unique anchor attractions, with </a:t>
            </a:r>
            <a:r>
              <a:rPr lang="en-US">
                <a:latin typeface="Calibri" pitchFamily="34" charset="0"/>
              </a:rPr>
              <a:t>strong educational focus, high interactivity and entertainment value</a:t>
            </a:r>
            <a:r>
              <a:rPr lang="en-US" altLang="zh-CN">
                <a:latin typeface="Calibri" pitchFamily="34" charset="0"/>
                <a:ea typeface="SimSun" pitchFamily="2" charset="-122"/>
              </a:rPr>
              <a:t>, thematic accommodation, F&amp;B, retail and entertainment facilities for all ages</a:t>
            </a:r>
            <a:endParaRPr lang="en-US" altLang="zh-CN">
              <a:solidFill>
                <a:srgbClr val="FF0000"/>
              </a:solidFill>
              <a:latin typeface="Calibri" pitchFamily="34" charset="0"/>
              <a:ea typeface="SimSun" pitchFamily="2" charset="-122"/>
            </a:endParaRPr>
          </a:p>
        </p:txBody>
      </p:sp>
      <p:pic>
        <p:nvPicPr>
          <p:cNvPr id="54292" name="Picture 2" descr="C:\Users\stb_vimala\AppData\Local\Microsoft\Windows\Temporary Internet Files\Content.IE5\NZGR54CX\New%20edutainment%20attractions[1].tiff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5867400" y="1143000"/>
            <a:ext cx="3276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93" name="Freeform 17"/>
          <p:cNvSpPr>
            <a:spLocks/>
          </p:cNvSpPr>
          <p:nvPr/>
        </p:nvSpPr>
        <p:spPr bwMode="auto">
          <a:xfrm>
            <a:off x="4257675" y="2438400"/>
            <a:ext cx="1228725" cy="1752600"/>
          </a:xfrm>
          <a:custGeom>
            <a:avLst/>
            <a:gdLst>
              <a:gd name="T0" fmla="*/ 2147483647 w 10661"/>
              <a:gd name="T1" fmla="*/ 0 h 10000"/>
              <a:gd name="T2" fmla="*/ 2147483647 w 10661"/>
              <a:gd name="T3" fmla="*/ 2147483647 h 10000"/>
              <a:gd name="T4" fmla="*/ 2147483647 w 10661"/>
              <a:gd name="T5" fmla="*/ 2147483647 h 10000"/>
              <a:gd name="T6" fmla="*/ 2147483647 w 10661"/>
              <a:gd name="T7" fmla="*/ 2147483647 h 10000"/>
              <a:gd name="T8" fmla="*/ 2147483647 w 10661"/>
              <a:gd name="T9" fmla="*/ 2147483647 h 10000"/>
              <a:gd name="T10" fmla="*/ 2147483647 w 10661"/>
              <a:gd name="T11" fmla="*/ 2147483647 h 10000"/>
              <a:gd name="T12" fmla="*/ 2147483647 w 10661"/>
              <a:gd name="T13" fmla="*/ 2147483647 h 10000"/>
              <a:gd name="T14" fmla="*/ 2147483647 w 10661"/>
              <a:gd name="T15" fmla="*/ 2147483647 h 10000"/>
              <a:gd name="T16" fmla="*/ 2147483647 w 10661"/>
              <a:gd name="T17" fmla="*/ 2147483647 h 10000"/>
              <a:gd name="T18" fmla="*/ 2147483647 w 10661"/>
              <a:gd name="T19" fmla="*/ 2147483647 h 10000"/>
              <a:gd name="T20" fmla="*/ 2147483647 w 10661"/>
              <a:gd name="T21" fmla="*/ 2147483647 h 10000"/>
              <a:gd name="T22" fmla="*/ 2147483647 w 10661"/>
              <a:gd name="T23" fmla="*/ 2147483647 h 10000"/>
              <a:gd name="T24" fmla="*/ 2147483647 w 10661"/>
              <a:gd name="T25" fmla="*/ 2147483647 h 10000"/>
              <a:gd name="T26" fmla="*/ 2147483647 w 10661"/>
              <a:gd name="T27" fmla="*/ 2147483647 h 10000"/>
              <a:gd name="T28" fmla="*/ 2147483647 w 10661"/>
              <a:gd name="T29" fmla="*/ 2147483647 h 10000"/>
              <a:gd name="T30" fmla="*/ 2147483647 w 10661"/>
              <a:gd name="T31" fmla="*/ 0 h 1000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661"/>
              <a:gd name="T49" fmla="*/ 0 h 10000"/>
              <a:gd name="T50" fmla="*/ 10661 w 10661"/>
              <a:gd name="T51" fmla="*/ 10000 h 1000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661" h="10000">
                <a:moveTo>
                  <a:pt x="4713" y="0"/>
                </a:moveTo>
                <a:lnTo>
                  <a:pt x="3391" y="435"/>
                </a:lnTo>
                <a:lnTo>
                  <a:pt x="2070" y="1304"/>
                </a:lnTo>
                <a:lnTo>
                  <a:pt x="87" y="2608"/>
                </a:lnTo>
                <a:cubicBezTo>
                  <a:pt x="0" y="3049"/>
                  <a:pt x="835" y="3906"/>
                  <a:pt x="747" y="4347"/>
                </a:cubicBezTo>
                <a:lnTo>
                  <a:pt x="1409" y="5217"/>
                </a:lnTo>
                <a:cubicBezTo>
                  <a:pt x="2955" y="6108"/>
                  <a:pt x="3985" y="7200"/>
                  <a:pt x="4714" y="7391"/>
                </a:cubicBezTo>
                <a:lnTo>
                  <a:pt x="6034" y="9130"/>
                </a:lnTo>
                <a:lnTo>
                  <a:pt x="4714" y="9130"/>
                </a:lnTo>
                <a:lnTo>
                  <a:pt x="4714" y="9999"/>
                </a:lnTo>
                <a:lnTo>
                  <a:pt x="10001" y="10000"/>
                </a:lnTo>
                <a:cubicBezTo>
                  <a:pt x="10661" y="9855"/>
                  <a:pt x="9218" y="9142"/>
                  <a:pt x="8678" y="8695"/>
                </a:cubicBezTo>
                <a:cubicBezTo>
                  <a:pt x="7357" y="7957"/>
                  <a:pt x="6627" y="7169"/>
                  <a:pt x="5374" y="5217"/>
                </a:cubicBezTo>
                <a:cubicBezTo>
                  <a:pt x="5190" y="5785"/>
                  <a:pt x="5560" y="2910"/>
                  <a:pt x="5374" y="3478"/>
                </a:cubicBezTo>
                <a:cubicBezTo>
                  <a:pt x="5230" y="3260"/>
                  <a:pt x="6840" y="1087"/>
                  <a:pt x="6696" y="870"/>
                </a:cubicBezTo>
                <a:lnTo>
                  <a:pt x="4713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94" name="TextBox 20"/>
          <p:cNvSpPr txBox="1">
            <a:spLocks noChangeArrowheads="1"/>
          </p:cNvSpPr>
          <p:nvPr/>
        </p:nvSpPr>
        <p:spPr bwMode="auto">
          <a:xfrm>
            <a:off x="5029200" y="3048000"/>
            <a:ext cx="762000" cy="5238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Site A: 10.4 ha</a:t>
            </a:r>
            <a:endParaRPr lang="en-GB" sz="1400">
              <a:latin typeface="Calibri" pitchFamily="34" charset="0"/>
            </a:endParaRPr>
          </a:p>
        </p:txBody>
      </p:sp>
      <p:sp>
        <p:nvSpPr>
          <p:cNvPr id="54295" name="Freeform 17"/>
          <p:cNvSpPr>
            <a:spLocks/>
          </p:cNvSpPr>
          <p:nvPr/>
        </p:nvSpPr>
        <p:spPr bwMode="auto">
          <a:xfrm>
            <a:off x="2971800" y="2743200"/>
            <a:ext cx="1722438" cy="1046163"/>
          </a:xfrm>
          <a:custGeom>
            <a:avLst/>
            <a:gdLst>
              <a:gd name="T0" fmla="*/ 2147483647 w 10637"/>
              <a:gd name="T1" fmla="*/ 2147483647 h 10000"/>
              <a:gd name="T2" fmla="*/ 2147483647 w 10637"/>
              <a:gd name="T3" fmla="*/ 2147483647 h 10000"/>
              <a:gd name="T4" fmla="*/ 2147483647 w 10637"/>
              <a:gd name="T5" fmla="*/ 2147483647 h 10000"/>
              <a:gd name="T6" fmla="*/ 2147483647 w 10637"/>
              <a:gd name="T7" fmla="*/ 2147483647 h 10000"/>
              <a:gd name="T8" fmla="*/ 0 w 10637"/>
              <a:gd name="T9" fmla="*/ 2147483647 h 10000"/>
              <a:gd name="T10" fmla="*/ 2147483647 w 10637"/>
              <a:gd name="T11" fmla="*/ 2147483647 h 10000"/>
              <a:gd name="T12" fmla="*/ 2147483647 w 10637"/>
              <a:gd name="T13" fmla="*/ 2147483647 h 10000"/>
              <a:gd name="T14" fmla="*/ 2147483647 w 10637"/>
              <a:gd name="T15" fmla="*/ 2147483647 h 10000"/>
              <a:gd name="T16" fmla="*/ 2147483647 w 10637"/>
              <a:gd name="T17" fmla="*/ 2147483647 h 10000"/>
              <a:gd name="T18" fmla="*/ 2147483647 w 10637"/>
              <a:gd name="T19" fmla="*/ 2147483647 h 10000"/>
              <a:gd name="T20" fmla="*/ 2147483647 w 10637"/>
              <a:gd name="T21" fmla="*/ 2147483647 h 10000"/>
              <a:gd name="T22" fmla="*/ 2147483647 w 10637"/>
              <a:gd name="T23" fmla="*/ 2147483647 h 10000"/>
              <a:gd name="T24" fmla="*/ 2147483647 w 10637"/>
              <a:gd name="T25" fmla="*/ 2147483647 h 10000"/>
              <a:gd name="T26" fmla="*/ 2147483647 w 10637"/>
              <a:gd name="T27" fmla="*/ 2147483647 h 10000"/>
              <a:gd name="T28" fmla="*/ 2147483647 w 10637"/>
              <a:gd name="T29" fmla="*/ 2147483647 h 10000"/>
              <a:gd name="T30" fmla="*/ 2147483647 w 10637"/>
              <a:gd name="T31" fmla="*/ 2147483647 h 10000"/>
              <a:gd name="T32" fmla="*/ 2147483647 w 10637"/>
              <a:gd name="T33" fmla="*/ 2147483647 h 10000"/>
              <a:gd name="T34" fmla="*/ 2147483647 w 10637"/>
              <a:gd name="T35" fmla="*/ 0 h 10000"/>
              <a:gd name="T36" fmla="*/ 2147483647 w 10637"/>
              <a:gd name="T37" fmla="*/ 2147483647 h 100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637"/>
              <a:gd name="T58" fmla="*/ 0 h 10000"/>
              <a:gd name="T59" fmla="*/ 10637 w 10637"/>
              <a:gd name="T60" fmla="*/ 10000 h 1000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637" h="10000">
                <a:moveTo>
                  <a:pt x="2825" y="727"/>
                </a:moveTo>
                <a:lnTo>
                  <a:pt x="1883" y="727"/>
                </a:lnTo>
                <a:lnTo>
                  <a:pt x="1476" y="1459"/>
                </a:lnTo>
                <a:lnTo>
                  <a:pt x="471" y="3642"/>
                </a:lnTo>
                <a:cubicBezTo>
                  <a:pt x="408" y="4382"/>
                  <a:pt x="61" y="5091"/>
                  <a:pt x="0" y="5829"/>
                </a:cubicBezTo>
                <a:cubicBezTo>
                  <a:pt x="16" y="6719"/>
                  <a:pt x="670" y="7288"/>
                  <a:pt x="1005" y="8015"/>
                </a:cubicBezTo>
                <a:cubicBezTo>
                  <a:pt x="1398" y="8469"/>
                  <a:pt x="1737" y="7529"/>
                  <a:pt x="2356" y="7288"/>
                </a:cubicBezTo>
                <a:cubicBezTo>
                  <a:pt x="2972" y="7043"/>
                  <a:pt x="4316" y="6921"/>
                  <a:pt x="4707" y="6556"/>
                </a:cubicBezTo>
                <a:cubicBezTo>
                  <a:pt x="5100" y="6192"/>
                  <a:pt x="4391" y="5343"/>
                  <a:pt x="4708" y="5100"/>
                </a:cubicBezTo>
                <a:cubicBezTo>
                  <a:pt x="5025" y="4857"/>
                  <a:pt x="5471" y="5871"/>
                  <a:pt x="6611" y="5101"/>
                </a:cubicBezTo>
                <a:cubicBezTo>
                  <a:pt x="6850" y="5344"/>
                  <a:pt x="5441" y="5811"/>
                  <a:pt x="6141" y="6558"/>
                </a:cubicBezTo>
                <a:cubicBezTo>
                  <a:pt x="6926" y="7409"/>
                  <a:pt x="9023" y="9473"/>
                  <a:pt x="9416" y="9473"/>
                </a:cubicBezTo>
                <a:cubicBezTo>
                  <a:pt x="10000" y="10000"/>
                  <a:pt x="9926" y="9732"/>
                  <a:pt x="9907" y="9473"/>
                </a:cubicBezTo>
                <a:cubicBezTo>
                  <a:pt x="10637" y="9450"/>
                  <a:pt x="8661" y="7087"/>
                  <a:pt x="8494" y="5829"/>
                </a:cubicBezTo>
                <a:cubicBezTo>
                  <a:pt x="8023" y="4979"/>
                  <a:pt x="7771" y="4250"/>
                  <a:pt x="7532" y="3643"/>
                </a:cubicBezTo>
                <a:cubicBezTo>
                  <a:pt x="7293" y="3036"/>
                  <a:pt x="7297" y="2550"/>
                  <a:pt x="7062" y="2185"/>
                </a:cubicBezTo>
                <a:cubicBezTo>
                  <a:pt x="6826" y="1821"/>
                  <a:pt x="6369" y="1928"/>
                  <a:pt x="6120" y="1459"/>
                </a:cubicBezTo>
                <a:cubicBezTo>
                  <a:pt x="6017" y="1093"/>
                  <a:pt x="5281" y="364"/>
                  <a:pt x="5180" y="0"/>
                </a:cubicBezTo>
                <a:lnTo>
                  <a:pt x="2825" y="727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96" name="Freeform 17"/>
          <p:cNvSpPr>
            <a:spLocks/>
          </p:cNvSpPr>
          <p:nvPr/>
        </p:nvSpPr>
        <p:spPr bwMode="auto">
          <a:xfrm>
            <a:off x="3276600" y="3581400"/>
            <a:ext cx="1593850" cy="1155700"/>
          </a:xfrm>
          <a:custGeom>
            <a:avLst/>
            <a:gdLst>
              <a:gd name="T0" fmla="*/ 2147483647 w 9849"/>
              <a:gd name="T1" fmla="*/ 0 h 10000"/>
              <a:gd name="T2" fmla="*/ 2147483647 w 9849"/>
              <a:gd name="T3" fmla="*/ 2147483647 h 10000"/>
              <a:gd name="T4" fmla="*/ 2147483647 w 9849"/>
              <a:gd name="T5" fmla="*/ 2147483647 h 10000"/>
              <a:gd name="T6" fmla="*/ 2147483647 w 9849"/>
              <a:gd name="T7" fmla="*/ 2147483647 h 10000"/>
              <a:gd name="T8" fmla="*/ 0 w 9849"/>
              <a:gd name="T9" fmla="*/ 2147483647 h 10000"/>
              <a:gd name="T10" fmla="*/ 2147483647 w 9849"/>
              <a:gd name="T11" fmla="*/ 2147483647 h 10000"/>
              <a:gd name="T12" fmla="*/ 2147483647 w 9849"/>
              <a:gd name="T13" fmla="*/ 2147483647 h 10000"/>
              <a:gd name="T14" fmla="*/ 2147483647 w 9849"/>
              <a:gd name="T15" fmla="*/ 2147483647 h 10000"/>
              <a:gd name="T16" fmla="*/ 2147483647 w 9849"/>
              <a:gd name="T17" fmla="*/ 2147483647 h 10000"/>
              <a:gd name="T18" fmla="*/ 2147483647 w 9849"/>
              <a:gd name="T19" fmla="*/ 2147483647 h 10000"/>
              <a:gd name="T20" fmla="*/ 2147483647 w 9849"/>
              <a:gd name="T21" fmla="*/ 2147483647 h 10000"/>
              <a:gd name="T22" fmla="*/ 2147483647 w 9849"/>
              <a:gd name="T23" fmla="*/ 2147483647 h 10000"/>
              <a:gd name="T24" fmla="*/ 2147483647 w 9849"/>
              <a:gd name="T25" fmla="*/ 2147483647 h 10000"/>
              <a:gd name="T26" fmla="*/ 2147483647 w 9849"/>
              <a:gd name="T27" fmla="*/ 2147483647 h 10000"/>
              <a:gd name="T28" fmla="*/ 2147483647 w 9849"/>
              <a:gd name="T29" fmla="*/ 2147483647 h 10000"/>
              <a:gd name="T30" fmla="*/ 2147483647 w 9849"/>
              <a:gd name="T31" fmla="*/ 2147483647 h 10000"/>
              <a:gd name="T32" fmla="*/ 2147483647 w 9849"/>
              <a:gd name="T33" fmla="*/ 2147483647 h 10000"/>
              <a:gd name="T34" fmla="*/ 2147483647 w 9849"/>
              <a:gd name="T35" fmla="*/ 0 h 100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9849"/>
              <a:gd name="T55" fmla="*/ 0 h 10000"/>
              <a:gd name="T56" fmla="*/ 9849 w 9849"/>
              <a:gd name="T57" fmla="*/ 10000 h 1000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9849" h="10000">
                <a:moveTo>
                  <a:pt x="3766" y="0"/>
                </a:moveTo>
                <a:cubicBezTo>
                  <a:pt x="3295" y="0"/>
                  <a:pt x="2825" y="439"/>
                  <a:pt x="2354" y="658"/>
                </a:cubicBezTo>
                <a:lnTo>
                  <a:pt x="942" y="1978"/>
                </a:lnTo>
                <a:lnTo>
                  <a:pt x="471" y="2635"/>
                </a:lnTo>
                <a:cubicBezTo>
                  <a:pt x="408" y="3305"/>
                  <a:pt x="61" y="3946"/>
                  <a:pt x="0" y="4614"/>
                </a:cubicBezTo>
                <a:cubicBezTo>
                  <a:pt x="16" y="5419"/>
                  <a:pt x="670" y="5934"/>
                  <a:pt x="1005" y="6591"/>
                </a:cubicBezTo>
                <a:cubicBezTo>
                  <a:pt x="1398" y="7002"/>
                  <a:pt x="2206" y="6151"/>
                  <a:pt x="2825" y="5933"/>
                </a:cubicBezTo>
                <a:cubicBezTo>
                  <a:pt x="4231" y="6471"/>
                  <a:pt x="3923" y="6043"/>
                  <a:pt x="4708" y="6592"/>
                </a:cubicBezTo>
                <a:cubicBezTo>
                  <a:pt x="5493" y="7142"/>
                  <a:pt x="6827" y="8680"/>
                  <a:pt x="7533" y="9229"/>
                </a:cubicBezTo>
                <a:cubicBezTo>
                  <a:pt x="8240" y="9779"/>
                  <a:pt x="8319" y="10000"/>
                  <a:pt x="8945" y="9888"/>
                </a:cubicBezTo>
                <a:cubicBezTo>
                  <a:pt x="9259" y="9888"/>
                  <a:pt x="9849" y="9455"/>
                  <a:pt x="9416" y="8570"/>
                </a:cubicBezTo>
                <a:lnTo>
                  <a:pt x="9416" y="7911"/>
                </a:lnTo>
                <a:cubicBezTo>
                  <a:pt x="9262" y="7252"/>
                  <a:pt x="8808" y="5493"/>
                  <a:pt x="8494" y="4614"/>
                </a:cubicBezTo>
                <a:cubicBezTo>
                  <a:pt x="8180" y="3735"/>
                  <a:pt x="7692" y="2966"/>
                  <a:pt x="7532" y="2636"/>
                </a:cubicBezTo>
                <a:cubicBezTo>
                  <a:pt x="7373" y="2306"/>
                  <a:pt x="7768" y="2747"/>
                  <a:pt x="7533" y="2637"/>
                </a:cubicBezTo>
                <a:cubicBezTo>
                  <a:pt x="7298" y="2527"/>
                  <a:pt x="6370" y="2402"/>
                  <a:pt x="6121" y="1978"/>
                </a:cubicBezTo>
                <a:cubicBezTo>
                  <a:pt x="6017" y="1647"/>
                  <a:pt x="5280" y="988"/>
                  <a:pt x="5179" y="658"/>
                </a:cubicBezTo>
                <a:cubicBezTo>
                  <a:pt x="4708" y="439"/>
                  <a:pt x="4237" y="0"/>
                  <a:pt x="3766" y="0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97" name="TextBox 23"/>
          <p:cNvSpPr txBox="1">
            <a:spLocks noChangeArrowheads="1"/>
          </p:cNvSpPr>
          <p:nvPr/>
        </p:nvSpPr>
        <p:spPr bwMode="auto">
          <a:xfrm>
            <a:off x="2819400" y="2133600"/>
            <a:ext cx="1371600" cy="5238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Chinese Garden Site: 12.8 ha</a:t>
            </a:r>
            <a:endParaRPr lang="en-GB" sz="1400">
              <a:latin typeface="Calibri" pitchFamily="34" charset="0"/>
            </a:endParaRPr>
          </a:p>
        </p:txBody>
      </p:sp>
      <p:sp>
        <p:nvSpPr>
          <p:cNvPr id="54298" name="TextBox 24"/>
          <p:cNvSpPr txBox="1">
            <a:spLocks noChangeArrowheads="1"/>
          </p:cNvSpPr>
          <p:nvPr/>
        </p:nvSpPr>
        <p:spPr bwMode="auto">
          <a:xfrm>
            <a:off x="2895600" y="4581525"/>
            <a:ext cx="1447800" cy="5238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Japanese Garden Site: 13.8 ha</a:t>
            </a:r>
            <a:endParaRPr lang="en-GB" sz="1400">
              <a:latin typeface="Calibri" pitchFamily="34" charset="0"/>
            </a:endParaRPr>
          </a:p>
        </p:txBody>
      </p:sp>
      <p:cxnSp>
        <p:nvCxnSpPr>
          <p:cNvPr id="27" name="Straight Arrow Connector 26"/>
          <p:cNvCxnSpPr>
            <a:stCxn id="54295" idx="2"/>
          </p:cNvCxnSpPr>
          <p:nvPr/>
        </p:nvCxnSpPr>
        <p:spPr>
          <a:xfrm flipH="1" flipV="1">
            <a:off x="3049588" y="2668588"/>
            <a:ext cx="160337" cy="2270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54296" idx="6"/>
            <a:endCxn id="54298" idx="0"/>
          </p:cNvCxnSpPr>
          <p:nvPr/>
        </p:nvCxnSpPr>
        <p:spPr>
          <a:xfrm flipH="1">
            <a:off x="3619500" y="4267200"/>
            <a:ext cx="114300" cy="3143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029200" y="3581400"/>
            <a:ext cx="306388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6456" name="Group 24"/>
          <p:cNvGraphicFramePr>
            <a:graphicFrameLocks noGrp="1"/>
          </p:cNvGraphicFramePr>
          <p:nvPr/>
        </p:nvGraphicFramePr>
        <p:xfrm>
          <a:off x="762000" y="2090738"/>
          <a:ext cx="7667625" cy="2093913"/>
        </p:xfrm>
        <a:graphic>
          <a:graphicData uri="http://schemas.openxmlformats.org/drawingml/2006/table">
            <a:tbl>
              <a:tblPr/>
              <a:tblGrid>
                <a:gridCol w="2420938"/>
                <a:gridCol w="5246687"/>
              </a:tblGrid>
              <a:tr h="666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pitchFamily="34" charset="0"/>
                          <a:cs typeface="Arial" pitchFamily="34" charset="0"/>
                        </a:rPr>
                        <a:t>Timeline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elvetica" pitchFamily="34" charset="0"/>
                          <a:cs typeface="Arial" pitchFamily="34" charset="0"/>
                        </a:rPr>
                        <a:t>Milestones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666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Arial" pitchFamily="34" charset="0"/>
                        </a:rPr>
                        <a:t>2012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18" charset="0"/>
                        <a:buChar char="•"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Arial" pitchFamily="34" charset="0"/>
                        </a:rPr>
                        <a:t> Launch Sites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0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Arial" pitchFamily="34" charset="0"/>
                        </a:rPr>
                        <a:t>2013-2015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18" charset="0"/>
                        <a:buChar char="•"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Arial" pitchFamily="34" charset="0"/>
                        </a:rPr>
                        <a:t> Phased completion of development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7360" name="Rectangle 22"/>
          <p:cNvSpPr>
            <a:spLocks noChangeArrowheads="1"/>
          </p:cNvSpPr>
          <p:nvPr/>
        </p:nvSpPr>
        <p:spPr bwMode="auto">
          <a:xfrm>
            <a:off x="762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200" dirty="0">
                <a:latin typeface="Calibri" pitchFamily="34" charset="0"/>
              </a:rPr>
              <a:t>Proposed </a:t>
            </a:r>
            <a:r>
              <a:rPr lang="en-US" sz="3200" dirty="0" err="1">
                <a:latin typeface="Calibri" pitchFamily="34" charset="0"/>
              </a:rPr>
              <a:t>Jurong</a:t>
            </a:r>
            <a:r>
              <a:rPr lang="en-US" sz="3200" dirty="0">
                <a:latin typeface="Calibri" pitchFamily="34" charset="0"/>
              </a:rPr>
              <a:t> Lake District Development Timeline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YSlogo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62100" y="1674813"/>
            <a:ext cx="5981700" cy="350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1143000" y="5381625"/>
            <a:ext cx="68580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4400" dirty="0">
                <a:solidFill>
                  <a:schemeClr val="tx2"/>
                </a:solidFill>
                <a:latin typeface="Helvetica" pitchFamily="34" charset="0"/>
              </a:rPr>
              <a:t>Thank You!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Thumbtack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14400" y="533400"/>
            <a:ext cx="1676400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7072313" y="3146425"/>
            <a:ext cx="685800" cy="3200400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0724" name="Rectangle 5"/>
          <p:cNvSpPr>
            <a:spLocks noChangeArrowheads="1"/>
          </p:cNvSpPr>
          <p:nvPr/>
        </p:nvSpPr>
        <p:spPr bwMode="auto">
          <a:xfrm>
            <a:off x="6310313" y="3832225"/>
            <a:ext cx="609600" cy="2514600"/>
          </a:xfrm>
          <a:prstGeom prst="rect">
            <a:avLst/>
          </a:prstGeom>
          <a:solidFill>
            <a:srgbClr val="99CC00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0725" name="Rectangle 6"/>
          <p:cNvSpPr>
            <a:spLocks noChangeArrowheads="1"/>
          </p:cNvSpPr>
          <p:nvPr/>
        </p:nvSpPr>
        <p:spPr bwMode="auto">
          <a:xfrm>
            <a:off x="5548313" y="3679825"/>
            <a:ext cx="609600" cy="2667000"/>
          </a:xfrm>
          <a:prstGeom prst="rect">
            <a:avLst/>
          </a:prstGeom>
          <a:solidFill>
            <a:srgbClr val="99CC00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0726" name="Rectangle 7"/>
          <p:cNvSpPr>
            <a:spLocks noChangeArrowheads="1"/>
          </p:cNvSpPr>
          <p:nvPr/>
        </p:nvSpPr>
        <p:spPr bwMode="auto">
          <a:xfrm>
            <a:off x="4737100" y="3451225"/>
            <a:ext cx="658813" cy="2895600"/>
          </a:xfrm>
          <a:prstGeom prst="rect">
            <a:avLst/>
          </a:prstGeom>
          <a:solidFill>
            <a:srgbClr val="99CC00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0727" name="Rectangle 8"/>
          <p:cNvSpPr>
            <a:spLocks noChangeArrowheads="1"/>
          </p:cNvSpPr>
          <p:nvPr/>
        </p:nvSpPr>
        <p:spPr bwMode="auto">
          <a:xfrm>
            <a:off x="3948113" y="3756025"/>
            <a:ext cx="609600" cy="2590800"/>
          </a:xfrm>
          <a:prstGeom prst="rect">
            <a:avLst/>
          </a:prstGeom>
          <a:solidFill>
            <a:srgbClr val="99CC00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0728" name="Rectangle 10"/>
          <p:cNvSpPr>
            <a:spLocks noChangeArrowheads="1"/>
          </p:cNvSpPr>
          <p:nvPr/>
        </p:nvSpPr>
        <p:spPr bwMode="auto">
          <a:xfrm>
            <a:off x="76200" y="76200"/>
            <a:ext cx="563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800" b="1" dirty="0">
                <a:latin typeface="Calibri" pitchFamily="34" charset="0"/>
              </a:rPr>
              <a:t>Tourism Sector Performance</a:t>
            </a:r>
          </a:p>
        </p:txBody>
      </p:sp>
      <p:sp>
        <p:nvSpPr>
          <p:cNvPr id="30729" name="Text Box 23"/>
          <p:cNvSpPr txBox="1">
            <a:spLocks noChangeArrowheads="1"/>
          </p:cNvSpPr>
          <p:nvPr/>
        </p:nvSpPr>
        <p:spPr bwMode="auto">
          <a:xfrm>
            <a:off x="3200400" y="609600"/>
            <a:ext cx="1295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40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Tourism Receipts (S$b)</a:t>
            </a:r>
            <a:endParaRPr lang="en-US" sz="1400"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642" name="Oval 28"/>
          <p:cNvSpPr>
            <a:spLocks noChangeArrowheads="1"/>
          </p:cNvSpPr>
          <p:nvPr/>
        </p:nvSpPr>
        <p:spPr bwMode="auto">
          <a:xfrm>
            <a:off x="5776913" y="2027238"/>
            <a:ext cx="160337" cy="125412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latin typeface="Times" pitchFamily="18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 rot="5400000">
            <a:off x="8805069" y="6220619"/>
            <a:ext cx="158750" cy="214312"/>
            <a:chOff x="1247" y="1434"/>
            <a:chExt cx="136" cy="136"/>
          </a:xfrm>
        </p:grpSpPr>
        <p:sp>
          <p:nvSpPr>
            <p:cNvPr id="30770" name="Oval 13"/>
            <p:cNvSpPr>
              <a:spLocks noChangeArrowheads="1"/>
            </p:cNvSpPr>
            <p:nvPr/>
          </p:nvSpPr>
          <p:spPr bwMode="auto">
            <a:xfrm>
              <a:off x="1270" y="1457"/>
              <a:ext cx="90" cy="9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en-US" sz="2400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0771" name="Oval 14"/>
            <p:cNvSpPr>
              <a:spLocks noChangeArrowheads="1"/>
            </p:cNvSpPr>
            <p:nvPr/>
          </p:nvSpPr>
          <p:spPr bwMode="auto">
            <a:xfrm>
              <a:off x="1247" y="1434"/>
              <a:ext cx="136" cy="136"/>
            </a:xfrm>
            <a:prstGeom prst="ellips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en-US" sz="2400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30732" name="Line 7"/>
          <p:cNvSpPr>
            <a:spLocks noChangeShapeType="1"/>
          </p:cNvSpPr>
          <p:nvPr/>
        </p:nvSpPr>
        <p:spPr bwMode="auto">
          <a:xfrm>
            <a:off x="3581400" y="6324600"/>
            <a:ext cx="5257800" cy="3175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0733" name="Line 8"/>
          <p:cNvSpPr>
            <a:spLocks noChangeShapeType="1"/>
          </p:cNvSpPr>
          <p:nvPr/>
        </p:nvSpPr>
        <p:spPr bwMode="auto">
          <a:xfrm>
            <a:off x="3581400" y="1066800"/>
            <a:ext cx="1588" cy="52578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0734" name="Text Box 17"/>
          <p:cNvSpPr txBox="1">
            <a:spLocks noChangeArrowheads="1"/>
          </p:cNvSpPr>
          <p:nvPr/>
        </p:nvSpPr>
        <p:spPr bwMode="auto">
          <a:xfrm>
            <a:off x="5548313" y="6346825"/>
            <a:ext cx="609600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600">
                <a:latin typeface="Calibri" pitchFamily="34" charset="0"/>
                <a:ea typeface="Arial Unicode MS" pitchFamily="34" charset="-128"/>
                <a:cs typeface="Tahoma" pitchFamily="34" charset="0"/>
              </a:rPr>
              <a:t>2008</a:t>
            </a:r>
            <a:endParaRPr lang="en-US" sz="1600">
              <a:latin typeface="Calibri" pitchFamily="34" charset="0"/>
              <a:ea typeface="Arial Unicode MS" pitchFamily="34" charset="-128"/>
              <a:cs typeface="Tahoma" pitchFamily="34" charset="0"/>
            </a:endParaRPr>
          </a:p>
        </p:txBody>
      </p:sp>
      <p:sp>
        <p:nvSpPr>
          <p:cNvPr id="30735" name="Text Box 17"/>
          <p:cNvSpPr txBox="1">
            <a:spLocks noChangeArrowheads="1"/>
          </p:cNvSpPr>
          <p:nvPr/>
        </p:nvSpPr>
        <p:spPr bwMode="auto">
          <a:xfrm>
            <a:off x="4786313" y="6346825"/>
            <a:ext cx="685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600">
                <a:latin typeface="Calibri" pitchFamily="34" charset="0"/>
                <a:ea typeface="Arial Unicode MS" pitchFamily="34" charset="-128"/>
                <a:cs typeface="Tahoma" pitchFamily="34" charset="0"/>
              </a:rPr>
              <a:t>2007</a:t>
            </a:r>
            <a:endParaRPr lang="en-US" sz="1600">
              <a:latin typeface="Calibri" pitchFamily="34" charset="0"/>
              <a:ea typeface="Arial Unicode MS" pitchFamily="34" charset="-128"/>
              <a:cs typeface="Tahoma" pitchFamily="34" charset="0"/>
            </a:endParaRPr>
          </a:p>
        </p:txBody>
      </p:sp>
      <p:sp>
        <p:nvSpPr>
          <p:cNvPr id="30736" name="Text Box 17"/>
          <p:cNvSpPr txBox="1">
            <a:spLocks noChangeArrowheads="1"/>
          </p:cNvSpPr>
          <p:nvPr/>
        </p:nvSpPr>
        <p:spPr bwMode="auto">
          <a:xfrm>
            <a:off x="3948113" y="6346825"/>
            <a:ext cx="7239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600">
                <a:latin typeface="Calibri" pitchFamily="34" charset="0"/>
                <a:ea typeface="Arial Unicode MS" pitchFamily="34" charset="-128"/>
                <a:cs typeface="Tahoma" pitchFamily="34" charset="0"/>
              </a:rPr>
              <a:t>2006</a:t>
            </a:r>
            <a:endParaRPr lang="en-US" sz="1600">
              <a:latin typeface="Calibri" pitchFamily="34" charset="0"/>
              <a:ea typeface="Arial Unicode MS" pitchFamily="34" charset="-128"/>
              <a:cs typeface="Tahoma" pitchFamily="34" charset="0"/>
            </a:endParaRPr>
          </a:p>
        </p:txBody>
      </p:sp>
      <p:sp>
        <p:nvSpPr>
          <p:cNvPr id="30737" name="Text Box 17"/>
          <p:cNvSpPr txBox="1">
            <a:spLocks noChangeArrowheads="1"/>
          </p:cNvSpPr>
          <p:nvPr/>
        </p:nvSpPr>
        <p:spPr bwMode="auto">
          <a:xfrm>
            <a:off x="6310313" y="6346825"/>
            <a:ext cx="609600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600">
                <a:latin typeface="Calibri" pitchFamily="34" charset="0"/>
                <a:ea typeface="Arial Unicode MS" pitchFamily="34" charset="-128"/>
                <a:cs typeface="Tahoma" pitchFamily="34" charset="0"/>
              </a:rPr>
              <a:t>2009</a:t>
            </a:r>
            <a:endParaRPr lang="en-US" sz="1600">
              <a:latin typeface="Calibri" pitchFamily="34" charset="0"/>
              <a:ea typeface="Arial Unicode MS" pitchFamily="34" charset="-128"/>
              <a:cs typeface="Tahoma" pitchFamily="34" charset="0"/>
            </a:endParaRPr>
          </a:p>
        </p:txBody>
      </p:sp>
      <p:sp>
        <p:nvSpPr>
          <p:cNvPr id="30738" name="AutoShape 28"/>
          <p:cNvSpPr>
            <a:spLocks noChangeArrowheads="1"/>
          </p:cNvSpPr>
          <p:nvPr/>
        </p:nvSpPr>
        <p:spPr bwMode="auto">
          <a:xfrm>
            <a:off x="3962400" y="3810000"/>
            <a:ext cx="595313" cy="365125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600">
                <a:latin typeface="Calibri" pitchFamily="34" charset="0"/>
                <a:ea typeface="Arial Unicode MS" pitchFamily="34" charset="-128"/>
                <a:cs typeface="Tahoma" pitchFamily="34" charset="0"/>
              </a:rPr>
              <a:t>9.8</a:t>
            </a:r>
          </a:p>
        </p:txBody>
      </p:sp>
      <p:sp>
        <p:nvSpPr>
          <p:cNvPr id="30739" name="AutoShape 28"/>
          <p:cNvSpPr>
            <a:spLocks noChangeArrowheads="1"/>
          </p:cNvSpPr>
          <p:nvPr/>
        </p:nvSpPr>
        <p:spPr bwMode="auto">
          <a:xfrm>
            <a:off x="5562600" y="3733800"/>
            <a:ext cx="755650" cy="365125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600">
                <a:latin typeface="Calibri" pitchFamily="34" charset="0"/>
                <a:ea typeface="Arial Unicode MS" pitchFamily="34" charset="-128"/>
                <a:cs typeface="Tahoma" pitchFamily="34" charset="0"/>
              </a:rPr>
              <a:t>10.1</a:t>
            </a:r>
          </a:p>
        </p:txBody>
      </p:sp>
      <p:sp>
        <p:nvSpPr>
          <p:cNvPr id="30740" name="AutoShape 28"/>
          <p:cNvSpPr>
            <a:spLocks noChangeArrowheads="1"/>
          </p:cNvSpPr>
          <p:nvPr/>
        </p:nvSpPr>
        <p:spPr bwMode="auto">
          <a:xfrm>
            <a:off x="4800600" y="3505200"/>
            <a:ext cx="677863" cy="365125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600">
                <a:latin typeface="Calibri" pitchFamily="34" charset="0"/>
                <a:ea typeface="Arial Unicode MS" pitchFamily="34" charset="-128"/>
                <a:cs typeface="Tahoma" pitchFamily="34" charset="0"/>
              </a:rPr>
              <a:t>10.3</a:t>
            </a:r>
          </a:p>
        </p:txBody>
      </p:sp>
      <p:sp>
        <p:nvSpPr>
          <p:cNvPr id="25636" name="Line 30"/>
          <p:cNvSpPr>
            <a:spLocks noChangeShapeType="1"/>
          </p:cNvSpPr>
          <p:nvPr/>
        </p:nvSpPr>
        <p:spPr bwMode="auto">
          <a:xfrm flipV="1">
            <a:off x="4343400" y="2438400"/>
            <a:ext cx="685800" cy="457200"/>
          </a:xfrm>
          <a:prstGeom prst="line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 sz="2400">
              <a:latin typeface="Times" pitchFamily="-106" charset="0"/>
              <a:cs typeface="+mn-cs"/>
            </a:endParaRPr>
          </a:p>
        </p:txBody>
      </p:sp>
      <p:sp>
        <p:nvSpPr>
          <p:cNvPr id="25637" name="Line 31"/>
          <p:cNvSpPr>
            <a:spLocks noChangeShapeType="1"/>
          </p:cNvSpPr>
          <p:nvPr/>
        </p:nvSpPr>
        <p:spPr bwMode="auto">
          <a:xfrm flipV="1">
            <a:off x="5029200" y="2079625"/>
            <a:ext cx="823913" cy="358775"/>
          </a:xfrm>
          <a:prstGeom prst="line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 sz="2400">
              <a:latin typeface="Times" pitchFamily="-106" charset="0"/>
              <a:cs typeface="+mn-cs"/>
            </a:endParaRPr>
          </a:p>
        </p:txBody>
      </p:sp>
      <p:sp>
        <p:nvSpPr>
          <p:cNvPr id="25638" name="Line 42"/>
          <p:cNvSpPr>
            <a:spLocks noChangeShapeType="1"/>
          </p:cNvSpPr>
          <p:nvPr/>
        </p:nvSpPr>
        <p:spPr bwMode="auto">
          <a:xfrm flipV="1">
            <a:off x="3592513" y="2971800"/>
            <a:ext cx="598487" cy="263525"/>
          </a:xfrm>
          <a:prstGeom prst="line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 sz="2400">
              <a:latin typeface="Times" pitchFamily="-106" charset="0"/>
              <a:cs typeface="+mn-cs"/>
            </a:endParaRPr>
          </a:p>
        </p:txBody>
      </p:sp>
      <p:sp>
        <p:nvSpPr>
          <p:cNvPr id="25639" name="AutoShape 28"/>
          <p:cNvSpPr>
            <a:spLocks noChangeArrowheads="1"/>
          </p:cNvSpPr>
          <p:nvPr/>
        </p:nvSpPr>
        <p:spPr bwMode="auto">
          <a:xfrm>
            <a:off x="3962400" y="2514600"/>
            <a:ext cx="803275" cy="33020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12.4</a:t>
            </a:r>
          </a:p>
        </p:txBody>
      </p:sp>
      <p:sp>
        <p:nvSpPr>
          <p:cNvPr id="25640" name="Oval 26"/>
          <p:cNvSpPr>
            <a:spLocks noChangeArrowheads="1"/>
          </p:cNvSpPr>
          <p:nvPr/>
        </p:nvSpPr>
        <p:spPr bwMode="auto">
          <a:xfrm>
            <a:off x="4953000" y="2362200"/>
            <a:ext cx="160338" cy="12541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latin typeface="Times" pitchFamily="18" charset="0"/>
            </a:endParaRPr>
          </a:p>
        </p:txBody>
      </p:sp>
      <p:sp>
        <p:nvSpPr>
          <p:cNvPr id="25641" name="Oval 27"/>
          <p:cNvSpPr>
            <a:spLocks noChangeArrowheads="1"/>
          </p:cNvSpPr>
          <p:nvPr/>
        </p:nvSpPr>
        <p:spPr bwMode="auto">
          <a:xfrm>
            <a:off x="4191000" y="2895600"/>
            <a:ext cx="160338" cy="12541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latin typeface="Times" pitchFamily="18" charset="0"/>
            </a:endParaRPr>
          </a:p>
        </p:txBody>
      </p:sp>
      <p:sp>
        <p:nvSpPr>
          <p:cNvPr id="34847" name="Line 32"/>
          <p:cNvSpPr>
            <a:spLocks noChangeShapeType="1"/>
          </p:cNvSpPr>
          <p:nvPr/>
        </p:nvSpPr>
        <p:spPr bwMode="auto">
          <a:xfrm flipH="1">
            <a:off x="6691313" y="1752600"/>
            <a:ext cx="700087" cy="1165225"/>
          </a:xfrm>
          <a:prstGeom prst="line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GB">
              <a:latin typeface="Arial" charset="0"/>
              <a:cs typeface="Arial" charset="0"/>
            </a:endParaRPr>
          </a:p>
        </p:txBody>
      </p:sp>
      <p:sp>
        <p:nvSpPr>
          <p:cNvPr id="25644" name="AutoShape 28"/>
          <p:cNvSpPr>
            <a:spLocks noChangeArrowheads="1"/>
          </p:cNvSpPr>
          <p:nvPr/>
        </p:nvSpPr>
        <p:spPr bwMode="auto">
          <a:xfrm>
            <a:off x="4724400" y="1981200"/>
            <a:ext cx="804863" cy="33020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14.1</a:t>
            </a:r>
          </a:p>
        </p:txBody>
      </p:sp>
      <p:sp>
        <p:nvSpPr>
          <p:cNvPr id="30749" name="AutoShape 28"/>
          <p:cNvSpPr>
            <a:spLocks noChangeArrowheads="1"/>
          </p:cNvSpPr>
          <p:nvPr/>
        </p:nvSpPr>
        <p:spPr bwMode="auto">
          <a:xfrm>
            <a:off x="7086600" y="1295400"/>
            <a:ext cx="685800" cy="69215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400">
                <a:solidFill>
                  <a:srgbClr val="40404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18.8</a:t>
            </a:r>
          </a:p>
          <a:p>
            <a:pPr eaLnBrk="0" hangingPunct="0">
              <a:spcBef>
                <a:spcPct val="50000"/>
              </a:spcBef>
            </a:pPr>
            <a:endParaRPr lang="en-GB" sz="1400">
              <a:solidFill>
                <a:srgbClr val="404040"/>
              </a:solidFill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850" name="Oval 37"/>
          <p:cNvSpPr>
            <a:spLocks noChangeArrowheads="1"/>
          </p:cNvSpPr>
          <p:nvPr/>
        </p:nvSpPr>
        <p:spPr bwMode="auto">
          <a:xfrm>
            <a:off x="6538913" y="2882900"/>
            <a:ext cx="160337" cy="12541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latin typeface="Times" pitchFamily="18" charset="0"/>
            </a:endParaRPr>
          </a:p>
        </p:txBody>
      </p:sp>
      <p:sp>
        <p:nvSpPr>
          <p:cNvPr id="25648" name="AutoShape 28"/>
          <p:cNvSpPr>
            <a:spLocks noChangeArrowheads="1"/>
          </p:cNvSpPr>
          <p:nvPr/>
        </p:nvSpPr>
        <p:spPr bwMode="auto">
          <a:xfrm>
            <a:off x="5562600" y="1676400"/>
            <a:ext cx="804863" cy="33020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15.2</a:t>
            </a:r>
          </a:p>
        </p:txBody>
      </p:sp>
      <p:sp>
        <p:nvSpPr>
          <p:cNvPr id="30752" name="AutoShape 28"/>
          <p:cNvSpPr>
            <a:spLocks noChangeArrowheads="1"/>
          </p:cNvSpPr>
          <p:nvPr/>
        </p:nvSpPr>
        <p:spPr bwMode="auto">
          <a:xfrm>
            <a:off x="6400800" y="3886200"/>
            <a:ext cx="533400" cy="365125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600">
                <a:latin typeface="Calibri" pitchFamily="34" charset="0"/>
                <a:ea typeface="Arial Unicode MS" pitchFamily="34" charset="-128"/>
                <a:cs typeface="Tahoma" pitchFamily="34" charset="0"/>
              </a:rPr>
              <a:t>9.7</a:t>
            </a:r>
          </a:p>
        </p:txBody>
      </p:sp>
      <p:sp>
        <p:nvSpPr>
          <p:cNvPr id="30753" name="Text Box 23"/>
          <p:cNvSpPr txBox="1">
            <a:spLocks noChangeArrowheads="1"/>
          </p:cNvSpPr>
          <p:nvPr/>
        </p:nvSpPr>
        <p:spPr bwMode="auto">
          <a:xfrm>
            <a:off x="2514600" y="3429000"/>
            <a:ext cx="1066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"/>
              </a:spcBef>
            </a:pPr>
            <a:r>
              <a:rPr lang="en-GB" sz="140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Visitor </a:t>
            </a:r>
          </a:p>
          <a:p>
            <a:pPr algn="ctr" eaLnBrk="0" hangingPunct="0">
              <a:spcBef>
                <a:spcPct val="5000"/>
              </a:spcBef>
            </a:pPr>
            <a:r>
              <a:rPr lang="en-GB" sz="1400"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Arrivals (m)</a:t>
            </a:r>
            <a:endParaRPr lang="en-US" sz="1400">
              <a:latin typeface="Calibri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857" name="Line 31"/>
          <p:cNvSpPr>
            <a:spLocks noChangeShapeType="1"/>
          </p:cNvSpPr>
          <p:nvPr/>
        </p:nvSpPr>
        <p:spPr bwMode="auto">
          <a:xfrm>
            <a:off x="5853113" y="2079625"/>
            <a:ext cx="762000" cy="838200"/>
          </a:xfrm>
          <a:prstGeom prst="line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GB">
              <a:latin typeface="Arial" charset="0"/>
              <a:cs typeface="Arial" charset="0"/>
            </a:endParaRPr>
          </a:p>
        </p:txBody>
      </p:sp>
      <p:sp>
        <p:nvSpPr>
          <p:cNvPr id="34858" name="Oval 37"/>
          <p:cNvSpPr>
            <a:spLocks noChangeArrowheads="1"/>
          </p:cNvSpPr>
          <p:nvPr/>
        </p:nvSpPr>
        <p:spPr bwMode="auto">
          <a:xfrm>
            <a:off x="7315200" y="1676400"/>
            <a:ext cx="160338" cy="12541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latin typeface="Times" pitchFamily="18" charset="0"/>
            </a:endParaRPr>
          </a:p>
        </p:txBody>
      </p:sp>
      <p:sp>
        <p:nvSpPr>
          <p:cNvPr id="3" name="AutoShape 28"/>
          <p:cNvSpPr>
            <a:spLocks noChangeArrowheads="1"/>
          </p:cNvSpPr>
          <p:nvPr/>
        </p:nvSpPr>
        <p:spPr bwMode="auto">
          <a:xfrm>
            <a:off x="6386513" y="2478088"/>
            <a:ext cx="803275" cy="33020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Arial Unicode MS" pitchFamily="34" charset="-128"/>
                <a:cs typeface="Arial" charset="0"/>
              </a:rPr>
              <a:t>12.4</a:t>
            </a:r>
          </a:p>
        </p:txBody>
      </p:sp>
      <p:sp>
        <p:nvSpPr>
          <p:cNvPr id="30757" name="Text Box 17"/>
          <p:cNvSpPr txBox="1">
            <a:spLocks noChangeArrowheads="1"/>
          </p:cNvSpPr>
          <p:nvPr/>
        </p:nvSpPr>
        <p:spPr bwMode="auto">
          <a:xfrm>
            <a:off x="7162800" y="6324600"/>
            <a:ext cx="650875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600">
                <a:latin typeface="Calibri" pitchFamily="34" charset="0"/>
                <a:ea typeface="Arial Unicode MS" pitchFamily="34" charset="-128"/>
                <a:cs typeface="Tahoma" pitchFamily="34" charset="0"/>
              </a:rPr>
              <a:t>2010</a:t>
            </a:r>
            <a:endParaRPr lang="en-US" sz="1600">
              <a:latin typeface="Calibri" pitchFamily="34" charset="0"/>
              <a:ea typeface="Arial Unicode MS" pitchFamily="34" charset="-128"/>
              <a:cs typeface="Tahoma" pitchFamily="34" charset="0"/>
            </a:endParaRPr>
          </a:p>
        </p:txBody>
      </p:sp>
      <p:sp>
        <p:nvSpPr>
          <p:cNvPr id="30758" name="AutoShape 28"/>
          <p:cNvSpPr>
            <a:spLocks noChangeArrowheads="1"/>
          </p:cNvSpPr>
          <p:nvPr/>
        </p:nvSpPr>
        <p:spPr bwMode="auto">
          <a:xfrm>
            <a:off x="6934200" y="3200400"/>
            <a:ext cx="992188" cy="33020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ctr" rtl="1" eaLnBrk="0" hangingPunct="0">
              <a:spcBef>
                <a:spcPct val="50000"/>
              </a:spcBef>
            </a:pPr>
            <a:r>
              <a:rPr lang="en-GB" sz="1400">
                <a:solidFill>
                  <a:srgbClr val="1C1C1C"/>
                </a:solidFill>
                <a:latin typeface="Calibri" pitchFamily="34" charset="0"/>
                <a:ea typeface="Arial Unicode MS" pitchFamily="34" charset="-128"/>
                <a:cs typeface="Tahoma" pitchFamily="34" charset="0"/>
              </a:rPr>
              <a:t>11.6</a:t>
            </a:r>
          </a:p>
        </p:txBody>
      </p:sp>
      <p:sp>
        <p:nvSpPr>
          <p:cNvPr id="30759" name="Text Box 50"/>
          <p:cNvSpPr txBox="1">
            <a:spLocks noChangeArrowheads="1"/>
          </p:cNvSpPr>
          <p:nvPr/>
        </p:nvSpPr>
        <p:spPr bwMode="auto">
          <a:xfrm>
            <a:off x="228600" y="1371600"/>
            <a:ext cx="30480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Calibri" pitchFamily="34" charset="0"/>
              </a:rPr>
              <a:t>2011 Forecasts:</a:t>
            </a:r>
          </a:p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accent2"/>
                </a:solidFill>
                <a:latin typeface="Calibri" pitchFamily="34" charset="0"/>
              </a:rPr>
              <a:t>12 – 13m </a:t>
            </a:r>
            <a:r>
              <a:rPr lang="en-US" sz="2400" dirty="0">
                <a:solidFill>
                  <a:schemeClr val="accent2"/>
                </a:solidFill>
                <a:latin typeface="Calibri" pitchFamily="34" charset="0"/>
              </a:rPr>
              <a:t>visitors</a:t>
            </a:r>
          </a:p>
        </p:txBody>
      </p:sp>
      <p:sp>
        <p:nvSpPr>
          <p:cNvPr id="29736" name="Text Box 51"/>
          <p:cNvSpPr txBox="1">
            <a:spLocks noChangeArrowheads="1"/>
          </p:cNvSpPr>
          <p:nvPr/>
        </p:nvSpPr>
        <p:spPr bwMode="auto">
          <a:xfrm>
            <a:off x="152400" y="2471738"/>
            <a:ext cx="3352800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chemeClr val="accent2"/>
                </a:solidFill>
                <a:latin typeface="Calibri" pitchFamily="34" charset="0"/>
              </a:rPr>
              <a:t>$22 – 24b </a:t>
            </a:r>
            <a:r>
              <a:rPr lang="en-US" sz="2400" dirty="0">
                <a:solidFill>
                  <a:schemeClr val="accent2"/>
                </a:solidFill>
                <a:latin typeface="Calibri" pitchFamily="34" charset="0"/>
              </a:rPr>
              <a:t>tourism receipts 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</a:rPr>
              <a:t>(~ KRW 19 – 20 </a:t>
            </a:r>
            <a:r>
              <a:rPr lang="en-US" sz="24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</a:rPr>
              <a:t>tril</a:t>
            </a: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</a:rPr>
              <a:t>) </a:t>
            </a:r>
          </a:p>
        </p:txBody>
      </p:sp>
      <p:sp>
        <p:nvSpPr>
          <p:cNvPr id="30761" name="Rectangle 3"/>
          <p:cNvSpPr>
            <a:spLocks noChangeArrowheads="1"/>
          </p:cNvSpPr>
          <p:nvPr/>
        </p:nvSpPr>
        <p:spPr bwMode="auto">
          <a:xfrm>
            <a:off x="7924800" y="2362200"/>
            <a:ext cx="762000" cy="3962400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0762" name="Text Box 17"/>
          <p:cNvSpPr txBox="1">
            <a:spLocks noChangeArrowheads="1"/>
          </p:cNvSpPr>
          <p:nvPr/>
        </p:nvSpPr>
        <p:spPr bwMode="auto">
          <a:xfrm>
            <a:off x="8001000" y="6324600"/>
            <a:ext cx="650875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600">
                <a:latin typeface="Calibri" pitchFamily="34" charset="0"/>
                <a:ea typeface="Arial Unicode MS" pitchFamily="34" charset="-128"/>
                <a:cs typeface="Tahoma" pitchFamily="34" charset="0"/>
              </a:rPr>
              <a:t>2011</a:t>
            </a:r>
            <a:endParaRPr lang="en-US" sz="1600">
              <a:latin typeface="Calibri" pitchFamily="34" charset="0"/>
              <a:ea typeface="Arial Unicode MS" pitchFamily="34" charset="-128"/>
              <a:cs typeface="Tahoma" pitchFamily="34" charset="0"/>
            </a:endParaRPr>
          </a:p>
        </p:txBody>
      </p:sp>
      <p:sp>
        <p:nvSpPr>
          <p:cNvPr id="30763" name="AutoShape 28"/>
          <p:cNvSpPr>
            <a:spLocks noChangeArrowheads="1"/>
          </p:cNvSpPr>
          <p:nvPr/>
        </p:nvSpPr>
        <p:spPr bwMode="auto">
          <a:xfrm>
            <a:off x="7848600" y="2439988"/>
            <a:ext cx="992188" cy="80010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ctr" rtl="1" eaLnBrk="0" hangingPunct="0">
              <a:spcBef>
                <a:spcPct val="50000"/>
              </a:spcBef>
            </a:pPr>
            <a:r>
              <a:rPr lang="en-GB" sz="140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Tahoma" pitchFamily="34" charset="0"/>
              </a:rPr>
              <a:t>12 – 13m (Visitor Arrival)</a:t>
            </a:r>
          </a:p>
        </p:txBody>
      </p:sp>
      <p:sp>
        <p:nvSpPr>
          <p:cNvPr id="30764" name="Oval 37"/>
          <p:cNvSpPr>
            <a:spLocks noChangeArrowheads="1"/>
          </p:cNvSpPr>
          <p:nvPr/>
        </p:nvSpPr>
        <p:spPr bwMode="auto">
          <a:xfrm>
            <a:off x="8153400" y="990600"/>
            <a:ext cx="160338" cy="125413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latin typeface="Times" pitchFamily="18" charset="0"/>
            </a:endParaRPr>
          </a:p>
        </p:txBody>
      </p:sp>
      <p:sp>
        <p:nvSpPr>
          <p:cNvPr id="30765" name="AutoShape 28"/>
          <p:cNvSpPr>
            <a:spLocks noChangeArrowheads="1"/>
          </p:cNvSpPr>
          <p:nvPr/>
        </p:nvSpPr>
        <p:spPr bwMode="auto">
          <a:xfrm>
            <a:off x="7772400" y="685800"/>
            <a:ext cx="1219200" cy="341313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40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S$22 – 24b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52400" y="3962400"/>
            <a:ext cx="3276600" cy="2590800"/>
          </a:xfrm>
          <a:prstGeom prst="roundRect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dirty="0">
              <a:solidFill>
                <a:srgbClr val="404040"/>
              </a:solidFill>
              <a:cs typeface="Arial" pitchFamily="34" charset="0"/>
            </a:endParaRPr>
          </a:p>
          <a:p>
            <a:endParaRPr lang="en-US" dirty="0">
              <a:solidFill>
                <a:srgbClr val="404040"/>
              </a:solidFill>
              <a:cs typeface="Arial" pitchFamily="34" charset="0"/>
            </a:endParaRPr>
          </a:p>
          <a:p>
            <a:endParaRPr lang="en-US" dirty="0">
              <a:solidFill>
                <a:srgbClr val="404040"/>
              </a:solidFill>
              <a:cs typeface="Arial" pitchFamily="34" charset="0"/>
            </a:endParaRPr>
          </a:p>
          <a:p>
            <a:endParaRPr lang="en-US" dirty="0">
              <a:solidFill>
                <a:srgbClr val="404040"/>
              </a:solidFill>
              <a:cs typeface="Arial" pitchFamily="34" charset="0"/>
            </a:endParaRPr>
          </a:p>
          <a:p>
            <a:endParaRPr lang="en-US" dirty="0">
              <a:solidFill>
                <a:srgbClr val="404040"/>
              </a:solidFill>
              <a:cs typeface="Arial" pitchFamily="34" charset="0"/>
            </a:endParaRPr>
          </a:p>
          <a:p>
            <a:r>
              <a:rPr lang="en-US" sz="2000" dirty="0">
                <a:solidFill>
                  <a:srgbClr val="FF0000"/>
                </a:solidFill>
                <a:cs typeface="Arial" pitchFamily="34" charset="0"/>
              </a:rPr>
              <a:t>2010 – Best Year Ever Performance</a:t>
            </a:r>
          </a:p>
          <a:p>
            <a:pPr>
              <a:spcBef>
                <a:spcPct val="50000"/>
              </a:spcBef>
            </a:pPr>
            <a:r>
              <a:rPr lang="en-US" altLang="zh-CN" sz="2000" dirty="0" smtClean="0">
                <a:solidFill>
                  <a:srgbClr val="3333CC"/>
                </a:solidFill>
                <a:latin typeface="Calibri" pitchFamily="34" charset="0"/>
                <a:ea typeface="SimSun" pitchFamily="2" charset="-122"/>
                <a:cs typeface="Tahoma" pitchFamily="34" charset="0"/>
              </a:rPr>
              <a:t>S$18.9bil</a:t>
            </a:r>
            <a:r>
              <a:rPr lang="en-US" altLang="zh-CN" sz="2000" dirty="0" smtClean="0">
                <a:solidFill>
                  <a:srgbClr val="404040"/>
                </a:solidFill>
                <a:latin typeface="Calibri" pitchFamily="34" charset="0"/>
                <a:ea typeface="SimSun" pitchFamily="2" charset="-122"/>
                <a:cs typeface="Tahoma" pitchFamily="34" charset="0"/>
              </a:rPr>
              <a:t> </a:t>
            </a:r>
            <a:r>
              <a:rPr lang="en-US" altLang="zh-CN" sz="2000" dirty="0">
                <a:solidFill>
                  <a:srgbClr val="6B6BCF"/>
                </a:solidFill>
                <a:latin typeface="Calibri" pitchFamily="34" charset="0"/>
                <a:ea typeface="SimSun" pitchFamily="2" charset="-122"/>
                <a:cs typeface="Tahoma" pitchFamily="34" charset="0"/>
              </a:rPr>
              <a:t>(~KRW 16 </a:t>
            </a:r>
            <a:r>
              <a:rPr lang="en-US" altLang="zh-CN" sz="2000" dirty="0" err="1">
                <a:solidFill>
                  <a:srgbClr val="6B6BCF"/>
                </a:solidFill>
                <a:latin typeface="Calibri" pitchFamily="34" charset="0"/>
                <a:ea typeface="SimSun" pitchFamily="2" charset="-122"/>
                <a:cs typeface="Tahoma" pitchFamily="34" charset="0"/>
              </a:rPr>
              <a:t>tril</a:t>
            </a:r>
            <a:r>
              <a:rPr lang="en-US" altLang="zh-CN" sz="2000" dirty="0">
                <a:solidFill>
                  <a:srgbClr val="6B6BCF"/>
                </a:solidFill>
                <a:latin typeface="Calibri" pitchFamily="34" charset="0"/>
                <a:ea typeface="SimSun" pitchFamily="2" charset="-122"/>
                <a:cs typeface="Tahoma" pitchFamily="34" charset="0"/>
              </a:rPr>
              <a:t>)</a:t>
            </a:r>
            <a:r>
              <a:rPr lang="en-US" altLang="zh-CN" sz="2000" dirty="0">
                <a:solidFill>
                  <a:srgbClr val="404040"/>
                </a:solidFill>
                <a:latin typeface="Calibri" pitchFamily="34" charset="0"/>
                <a:ea typeface="SimSun" pitchFamily="2" charset="-122"/>
                <a:cs typeface="Tahoma" pitchFamily="34" charset="0"/>
              </a:rPr>
              <a:t> Tourism Receipts  </a:t>
            </a:r>
            <a:r>
              <a:rPr lang="en-US" altLang="zh-CN" sz="2000" i="1" dirty="0">
                <a:solidFill>
                  <a:srgbClr val="404040"/>
                </a:solidFill>
                <a:latin typeface="Calibri" pitchFamily="34" charset="0"/>
                <a:ea typeface="SimSun" pitchFamily="2" charset="-122"/>
                <a:cs typeface="Tahoma" pitchFamily="34" charset="0"/>
              </a:rPr>
              <a:t>(</a:t>
            </a:r>
            <a:r>
              <a:rPr lang="en-US" altLang="zh-CN" sz="2000" i="1" dirty="0">
                <a:solidFill>
                  <a:srgbClr val="404040"/>
                </a:solidFill>
                <a:latin typeface="Calibri" pitchFamily="34" charset="0"/>
                <a:ea typeface="SimSun" pitchFamily="2" charset="-122"/>
                <a:cs typeface="Tahoma" pitchFamily="34" charset="0"/>
                <a:sym typeface="Wingdings 3" pitchFamily="18" charset="2"/>
              </a:rPr>
              <a:t>49% over 2009)</a:t>
            </a:r>
          </a:p>
          <a:p>
            <a:pPr>
              <a:spcBef>
                <a:spcPct val="50000"/>
              </a:spcBef>
            </a:pPr>
            <a:r>
              <a:rPr lang="en-US" altLang="zh-CN" sz="2000" dirty="0">
                <a:solidFill>
                  <a:srgbClr val="3333CC"/>
                </a:solidFill>
                <a:latin typeface="Calibri" pitchFamily="34" charset="0"/>
                <a:ea typeface="SimSun" pitchFamily="2" charset="-122"/>
                <a:cs typeface="Tahoma" pitchFamily="34" charset="0"/>
              </a:rPr>
              <a:t>11.6mil</a:t>
            </a:r>
            <a:r>
              <a:rPr lang="en-US" altLang="zh-CN" sz="2000" dirty="0">
                <a:solidFill>
                  <a:srgbClr val="404040"/>
                </a:solidFill>
                <a:latin typeface="Calibri" pitchFamily="34" charset="0"/>
                <a:ea typeface="SimSun" pitchFamily="2" charset="-122"/>
                <a:cs typeface="Tahoma" pitchFamily="34" charset="0"/>
              </a:rPr>
              <a:t> Visitors </a:t>
            </a:r>
            <a:r>
              <a:rPr lang="en-US" altLang="zh-CN" sz="2000" i="1" dirty="0">
                <a:solidFill>
                  <a:srgbClr val="404040"/>
                </a:solidFill>
                <a:latin typeface="Calibri" pitchFamily="34" charset="0"/>
                <a:ea typeface="SimSun" pitchFamily="2" charset="-122"/>
                <a:cs typeface="Tahoma" pitchFamily="34" charset="0"/>
              </a:rPr>
              <a:t>(</a:t>
            </a:r>
            <a:r>
              <a:rPr lang="en-US" altLang="zh-CN" sz="2000" i="1" dirty="0">
                <a:solidFill>
                  <a:srgbClr val="404040"/>
                </a:solidFill>
                <a:latin typeface="Calibri" pitchFamily="34" charset="0"/>
                <a:ea typeface="SimSun" pitchFamily="2" charset="-122"/>
                <a:cs typeface="Tahoma" pitchFamily="34" charset="0"/>
                <a:sym typeface="Wingdings 3" pitchFamily="18" charset="2"/>
              </a:rPr>
              <a:t>19% over 2009)</a:t>
            </a:r>
          </a:p>
          <a:p>
            <a:pPr>
              <a:spcBef>
                <a:spcPct val="50000"/>
              </a:spcBef>
            </a:pPr>
            <a:endParaRPr lang="en-US" altLang="zh-CN" dirty="0">
              <a:solidFill>
                <a:srgbClr val="404040"/>
              </a:solidFill>
              <a:latin typeface="Calibri" pitchFamily="34" charset="0"/>
              <a:ea typeface="SimSun" pitchFamily="2" charset="-122"/>
              <a:cs typeface="Tahoma" pitchFamily="34" charset="0"/>
              <a:sym typeface="Wingdings 3" pitchFamily="18" charset="2"/>
            </a:endParaRPr>
          </a:p>
          <a:p>
            <a:pPr>
              <a:spcBef>
                <a:spcPct val="50000"/>
              </a:spcBef>
            </a:pPr>
            <a:endParaRPr lang="en-US" altLang="zh-CN" dirty="0">
              <a:solidFill>
                <a:srgbClr val="404040"/>
              </a:solidFill>
              <a:latin typeface="Calibri" pitchFamily="34" charset="0"/>
              <a:ea typeface="SimSun" pitchFamily="2" charset="-122"/>
              <a:cs typeface="Tahoma" pitchFamily="34" charset="0"/>
              <a:sym typeface="Wingdings 3" pitchFamily="18" charset="2"/>
            </a:endParaRPr>
          </a:p>
          <a:p>
            <a:pPr>
              <a:spcBef>
                <a:spcPct val="50000"/>
              </a:spcBef>
            </a:pPr>
            <a:endParaRPr lang="en-US" altLang="zh-CN" dirty="0">
              <a:solidFill>
                <a:srgbClr val="404040"/>
              </a:solidFill>
              <a:latin typeface="Calibri" pitchFamily="34" charset="0"/>
              <a:ea typeface="SimSun" pitchFamily="2" charset="-122"/>
              <a:cs typeface="Tahoma" pitchFamily="34" charset="0"/>
            </a:endParaRPr>
          </a:p>
          <a:p>
            <a:pPr algn="ctr"/>
            <a:endParaRPr lang="en-GB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0767" name="Line 32"/>
          <p:cNvSpPr>
            <a:spLocks noChangeShapeType="1"/>
          </p:cNvSpPr>
          <p:nvPr/>
        </p:nvSpPr>
        <p:spPr bwMode="auto">
          <a:xfrm flipH="1">
            <a:off x="7467600" y="1066800"/>
            <a:ext cx="762000" cy="60960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0768" name="Oval 21"/>
          <p:cNvSpPr>
            <a:spLocks noChangeArrowheads="1"/>
          </p:cNvSpPr>
          <p:nvPr/>
        </p:nvSpPr>
        <p:spPr bwMode="auto">
          <a:xfrm>
            <a:off x="7696200" y="609600"/>
            <a:ext cx="1219200" cy="3810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/>
          </a:p>
        </p:txBody>
      </p:sp>
      <p:sp>
        <p:nvSpPr>
          <p:cNvPr id="30769" name="Oval 21"/>
          <p:cNvSpPr>
            <a:spLocks noChangeArrowheads="1"/>
          </p:cNvSpPr>
          <p:nvPr/>
        </p:nvSpPr>
        <p:spPr bwMode="auto">
          <a:xfrm>
            <a:off x="7696200" y="2438400"/>
            <a:ext cx="1219200" cy="8382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2"/>
          <a:srcRect l="25000" t="38750" r="12500" b="7000"/>
          <a:stretch>
            <a:fillRect/>
          </a:stretch>
        </p:blipFill>
        <p:spPr bwMode="auto">
          <a:xfrm>
            <a:off x="142568" y="685800"/>
            <a:ext cx="8849032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52400" y="1524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International Visitor Arrivals: Top 15 Markets, Jan - Dec 2010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6044625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 2010, Malaysia (+36%), Thailand (+35%), South Korea (+33%), Hong Kong SAR (+32%), and Indonesia (+32%) registered the highest growth rates amongst the top 15 markets.</a:t>
            </a:r>
            <a:endParaRPr lang="en-US" sz="1600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Diagram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14400"/>
            <a:ext cx="8305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52400" y="152400"/>
            <a:ext cx="563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800" b="1" dirty="0" smtClean="0">
                <a:latin typeface="Calibri" pitchFamily="34" charset="0"/>
              </a:rPr>
              <a:t>Highlights of 1</a:t>
            </a:r>
            <a:r>
              <a:rPr lang="en-US" sz="2800" b="1" baseline="30000" dirty="0" smtClean="0">
                <a:latin typeface="Calibri" pitchFamily="34" charset="0"/>
              </a:rPr>
              <a:t>st</a:t>
            </a:r>
            <a:r>
              <a:rPr lang="en-US" sz="2800" b="1" dirty="0" smtClean="0">
                <a:latin typeface="Calibri" pitchFamily="34" charset="0"/>
              </a:rPr>
              <a:t> Quarter 2011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1981200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(KRW 5.6 trillion)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0" y="5681246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(KRW 538.5 billion)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8400" y="5986046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(KRW 215,199)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91200" y="2505075"/>
            <a:ext cx="33528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281" name="Picture 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155764" y="4724400"/>
            <a:ext cx="2988236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8" name="Picture 2" descr="The_Fullerton_Bay_Hotel_Singapor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0" y="4724400"/>
            <a:ext cx="3216275" cy="2133600"/>
          </a:xfrm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4400" cy="1143000"/>
          </a:xfrm>
        </p:spPr>
        <p:txBody>
          <a:bodyPr/>
          <a:lstStyle/>
          <a:p>
            <a:r>
              <a:rPr lang="en-US" sz="1600" b="0" smtClean="0">
                <a:solidFill>
                  <a:srgbClr val="FF9900"/>
                </a:solidFill>
              </a:rPr>
              <a:t/>
            </a:r>
            <a:br>
              <a:rPr lang="en-US" sz="1600" b="0" smtClean="0">
                <a:solidFill>
                  <a:srgbClr val="FF9900"/>
                </a:solidFill>
              </a:rPr>
            </a:br>
            <a:endParaRPr lang="en-US" sz="1600" b="0" smtClean="0">
              <a:solidFill>
                <a:srgbClr val="FF9900"/>
              </a:solidFill>
            </a:endParaRP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685800"/>
            <a:ext cx="5638800" cy="3505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2000" dirty="0" smtClean="0">
                <a:latin typeface="Calibri" pitchFamily="34" charset="0"/>
              </a:rPr>
              <a:t>Greater diversity; stronger design element; differentiated experiences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z="2000" dirty="0" smtClean="0"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r>
              <a:rPr lang="en-GB" sz="2000" dirty="0" smtClean="0">
                <a:latin typeface="Calibri" pitchFamily="34" charset="0"/>
              </a:rPr>
              <a:t>Revenue Per Available Room and Average Occupancy Rate signal healthy hotel industry performance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z="2000" dirty="0" smtClean="0"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r>
              <a:rPr lang="en-GB" sz="2000" dirty="0" smtClean="0">
                <a:latin typeface="Calibri" pitchFamily="34" charset="0"/>
              </a:rPr>
              <a:t>23 hotels opened in 2010, including: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Calibri" pitchFamily="34" charset="0"/>
              </a:rPr>
              <a:t>Marina Bay Sands 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Calibri" pitchFamily="34" charset="0"/>
              </a:rPr>
              <a:t>Santa Grand Hotel Chinatown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Calibri" pitchFamily="34" charset="0"/>
              </a:rPr>
              <a:t>Park Regis Singapore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Calibri" pitchFamily="34" charset="0"/>
              </a:rPr>
              <a:t>Grand Park Orchard Hotel 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Calibri" pitchFamily="34" charset="0"/>
              </a:rPr>
              <a:t>Best Western </a:t>
            </a:r>
            <a:r>
              <a:rPr lang="en-US" sz="2000" dirty="0" err="1" smtClean="0">
                <a:latin typeface="Calibri" pitchFamily="34" charset="0"/>
              </a:rPr>
              <a:t>Jayleen</a:t>
            </a:r>
            <a:r>
              <a:rPr lang="en-US" sz="2000" dirty="0" smtClean="0">
                <a:latin typeface="Calibri" pitchFamily="34" charset="0"/>
              </a:rPr>
              <a:t> 1918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en-US" sz="2000" dirty="0" smtClean="0">
              <a:latin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GB" sz="2000" dirty="0" smtClean="0"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endParaRPr lang="en-GB" sz="2000" dirty="0" smtClean="0"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endParaRPr lang="en-US" sz="20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endParaRPr lang="en-US" sz="2000" dirty="0" smtClean="0">
              <a:latin typeface="Calibri" pitchFamily="34" charset="0"/>
            </a:endParaRPr>
          </a:p>
        </p:txBody>
      </p:sp>
      <p:pic>
        <p:nvPicPr>
          <p:cNvPr id="29701" name="Picture 5" descr="Facade of Grand Park Park Orchard - Singapore">
            <a:hlinkClick r:id="rId6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 cstate="email"/>
          <a:srcRect/>
          <a:stretch>
            <a:fillRect/>
          </a:stretch>
        </p:blipFill>
        <p:spPr>
          <a:xfrm>
            <a:off x="3200400" y="4724400"/>
            <a:ext cx="2971800" cy="2133600"/>
          </a:xfrm>
        </p:spPr>
      </p:pic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1889125" y="2884488"/>
            <a:ext cx="2225675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800" b="1">
              <a:solidFill>
                <a:schemeClr val="tx2"/>
              </a:solidFill>
              <a:latin typeface="ShinnRR Book" pitchFamily="2" charset="0"/>
            </a:endParaRPr>
          </a:p>
        </p:txBody>
      </p:sp>
      <p:pic>
        <p:nvPicPr>
          <p:cNvPr id="29713" name="Picture 13"/>
          <p:cNvPicPr>
            <a:picLocks noChangeAspect="1" noChangeArrowheads="1"/>
          </p:cNvPicPr>
          <p:nvPr/>
        </p:nvPicPr>
        <p:blipFill>
          <a:blip r:embed="rId8" cstate="email"/>
          <a:srcRect l="10158" r="952"/>
          <a:stretch>
            <a:fillRect/>
          </a:stretch>
        </p:blipFill>
        <p:spPr bwMode="auto">
          <a:xfrm>
            <a:off x="5791200" y="0"/>
            <a:ext cx="3362826" cy="2590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9711" name="Text Box 17"/>
          <p:cNvSpPr txBox="1">
            <a:spLocks noChangeArrowheads="1"/>
          </p:cNvSpPr>
          <p:nvPr/>
        </p:nvSpPr>
        <p:spPr bwMode="auto">
          <a:xfrm>
            <a:off x="0" y="4724401"/>
            <a:ext cx="2133600" cy="304800"/>
          </a:xfrm>
          <a:prstGeom prst="rect">
            <a:avLst/>
          </a:prstGeom>
          <a:solidFill>
            <a:srgbClr val="DDDDDD">
              <a:alpha val="89804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latin typeface="Calibri" pitchFamily="34" charset="0"/>
              </a:rPr>
              <a:t>The Fullerton Bay  Hotel</a:t>
            </a:r>
          </a:p>
        </p:txBody>
      </p:sp>
      <p:sp>
        <p:nvSpPr>
          <p:cNvPr id="63504" name="Rectangle 18"/>
          <p:cNvSpPr>
            <a:spLocks noChangeArrowheads="1"/>
          </p:cNvSpPr>
          <p:nvPr/>
        </p:nvSpPr>
        <p:spPr bwMode="auto">
          <a:xfrm>
            <a:off x="0" y="0"/>
            <a:ext cx="396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Arial" charset="0"/>
              </a:rPr>
              <a:t>Hotel Industry 2010…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3962400" y="4724400"/>
            <a:ext cx="2209800" cy="307777"/>
          </a:xfrm>
          <a:prstGeom prst="rect">
            <a:avLst/>
          </a:prstGeom>
          <a:solidFill>
            <a:srgbClr val="DDDDDD">
              <a:alpha val="89804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 smtClean="0">
                <a:latin typeface="Calibri" pitchFamily="34" charset="0"/>
              </a:rPr>
              <a:t>Grand Park Orchard Hotel</a:t>
            </a:r>
            <a:endParaRPr lang="en-US" sz="1400" b="1" dirty="0">
              <a:latin typeface="Calibri" pitchFamily="34" charset="0"/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7086600" y="4724400"/>
            <a:ext cx="2057400" cy="307777"/>
          </a:xfrm>
          <a:prstGeom prst="rect">
            <a:avLst/>
          </a:prstGeom>
          <a:solidFill>
            <a:srgbClr val="DDDDDD">
              <a:alpha val="89804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 smtClean="0">
                <a:latin typeface="Calibri" pitchFamily="34" charset="0"/>
              </a:rPr>
              <a:t>Park Regis Singapore</a:t>
            </a:r>
            <a:endParaRPr lang="en-US" sz="1400" b="1" dirty="0">
              <a:latin typeface="Calibri" pitchFamily="34" charset="0"/>
            </a:endParaRP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5791200" y="2590800"/>
            <a:ext cx="2743200" cy="307777"/>
          </a:xfrm>
          <a:prstGeom prst="rect">
            <a:avLst/>
          </a:prstGeom>
          <a:solidFill>
            <a:srgbClr val="DDDDDD">
              <a:alpha val="89804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 smtClean="0">
                <a:latin typeface="Calibri" pitchFamily="34" charset="0"/>
              </a:rPr>
              <a:t>Hard Rock Hotel @ RWS</a:t>
            </a:r>
            <a:endParaRPr lang="en-US" sz="1400" b="1" dirty="0">
              <a:latin typeface="Calibri" pitchFamily="34" charset="0"/>
            </a:endParaRP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5791200" y="0"/>
            <a:ext cx="2743200" cy="307777"/>
          </a:xfrm>
          <a:prstGeom prst="rect">
            <a:avLst/>
          </a:prstGeom>
          <a:solidFill>
            <a:srgbClr val="DDDDDD">
              <a:alpha val="89804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 smtClean="0">
                <a:latin typeface="Calibri" pitchFamily="34" charset="0"/>
              </a:rPr>
              <a:t>Marina Bay Sands</a:t>
            </a:r>
            <a:endParaRPr lang="en-US" sz="1400" b="1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-44450" y="3352800"/>
            <a:ext cx="3352800" cy="400050"/>
          </a:xfrm>
          <a:prstGeom prst="rect">
            <a:avLst/>
          </a:prstGeom>
          <a:solidFill>
            <a:schemeClr val="tx1">
              <a:lumMod val="65000"/>
              <a:lumOff val="35000"/>
              <a:alpha val="89803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6867" name="Picture 2" descr="sport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59488" y="3733800"/>
            <a:ext cx="3084512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 descr="Singapore International Cruise Terminal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733800"/>
            <a:ext cx="3352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316288" y="3733800"/>
            <a:ext cx="2743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/>
          <p:cNvPicPr preferRelativeResize="0"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743200" y="1676400"/>
            <a:ext cx="3048000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76200" y="106363"/>
            <a:ext cx="830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200">
                <a:latin typeface="Calibri" pitchFamily="34" charset="0"/>
              </a:rPr>
              <a:t>Snapshot of Upcoming Tourism Developments</a:t>
            </a:r>
            <a:endParaRPr lang="en-US" sz="3200" i="1">
              <a:latin typeface="Calibri" pitchFamily="34" charset="0"/>
            </a:endParaRPr>
          </a:p>
        </p:txBody>
      </p:sp>
      <p:pic>
        <p:nvPicPr>
          <p:cNvPr id="36872" name="Picture 9" descr="Sentosa+resort+world+1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791200" y="1676400"/>
            <a:ext cx="3352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6" name="Text Box 14"/>
          <p:cNvSpPr txBox="1">
            <a:spLocks noChangeArrowheads="1"/>
          </p:cNvSpPr>
          <p:nvPr/>
        </p:nvSpPr>
        <p:spPr bwMode="auto">
          <a:xfrm>
            <a:off x="0" y="1295400"/>
            <a:ext cx="9144000" cy="400050"/>
          </a:xfrm>
          <a:prstGeom prst="rect">
            <a:avLst/>
          </a:prstGeom>
          <a:solidFill>
            <a:schemeClr val="tx1">
              <a:lumMod val="65000"/>
              <a:lumOff val="35000"/>
              <a:alpha val="89803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2012 onwards</a:t>
            </a:r>
          </a:p>
        </p:txBody>
      </p:sp>
      <p:pic>
        <p:nvPicPr>
          <p:cNvPr id="36874" name="Picture 16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0" y="1676400"/>
            <a:ext cx="2743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5" name="Text Box 17"/>
          <p:cNvSpPr txBox="1">
            <a:spLocks noChangeArrowheads="1"/>
          </p:cNvSpPr>
          <p:nvPr/>
        </p:nvSpPr>
        <p:spPr bwMode="auto">
          <a:xfrm>
            <a:off x="0" y="3048000"/>
            <a:ext cx="2057400" cy="338138"/>
          </a:xfrm>
          <a:prstGeom prst="rect">
            <a:avLst/>
          </a:prstGeom>
          <a:solidFill>
            <a:srgbClr val="FFFFCC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Calibri" pitchFamily="34" charset="0"/>
              </a:rPr>
              <a:t>Gardens by the Bay</a:t>
            </a:r>
          </a:p>
        </p:txBody>
      </p:sp>
      <p:sp>
        <p:nvSpPr>
          <p:cNvPr id="36876" name="Text Box 18"/>
          <p:cNvSpPr txBox="1">
            <a:spLocks noChangeArrowheads="1"/>
          </p:cNvSpPr>
          <p:nvPr/>
        </p:nvSpPr>
        <p:spPr bwMode="auto">
          <a:xfrm>
            <a:off x="2743200" y="3048000"/>
            <a:ext cx="1371600" cy="338138"/>
          </a:xfrm>
          <a:prstGeom prst="rect">
            <a:avLst/>
          </a:prstGeom>
          <a:solidFill>
            <a:srgbClr val="FFFFCC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Calibri" pitchFamily="34" charset="0"/>
              </a:rPr>
              <a:t>River Safari</a:t>
            </a:r>
          </a:p>
        </p:txBody>
      </p:sp>
      <p:sp>
        <p:nvSpPr>
          <p:cNvPr id="36877" name="Text Box 20"/>
          <p:cNvSpPr txBox="1">
            <a:spLocks noChangeArrowheads="1"/>
          </p:cNvSpPr>
          <p:nvPr/>
        </p:nvSpPr>
        <p:spPr bwMode="auto">
          <a:xfrm>
            <a:off x="5791200" y="3062288"/>
            <a:ext cx="2362200" cy="338137"/>
          </a:xfrm>
          <a:prstGeom prst="rect">
            <a:avLst/>
          </a:prstGeom>
          <a:solidFill>
            <a:srgbClr val="FFFFCC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Calibri" pitchFamily="34" charset="0"/>
              </a:rPr>
              <a:t>Marine Life Park @ RWS</a:t>
            </a:r>
          </a:p>
        </p:txBody>
      </p:sp>
      <p:sp>
        <p:nvSpPr>
          <p:cNvPr id="7181" name="Text Box 21"/>
          <p:cNvSpPr txBox="1">
            <a:spLocks noChangeArrowheads="1"/>
          </p:cNvSpPr>
          <p:nvPr/>
        </p:nvSpPr>
        <p:spPr bwMode="auto">
          <a:xfrm>
            <a:off x="3290888" y="3367088"/>
            <a:ext cx="2743200" cy="400050"/>
          </a:xfrm>
          <a:prstGeom prst="rect">
            <a:avLst/>
          </a:prstGeom>
          <a:solidFill>
            <a:schemeClr val="tx1">
              <a:lumMod val="65000"/>
              <a:lumOff val="35000"/>
              <a:alpha val="89803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2013 onwards</a:t>
            </a:r>
          </a:p>
        </p:txBody>
      </p:sp>
      <p:sp>
        <p:nvSpPr>
          <p:cNvPr id="36879" name="Text Box 22"/>
          <p:cNvSpPr txBox="1">
            <a:spLocks noChangeArrowheads="1"/>
          </p:cNvSpPr>
          <p:nvPr/>
        </p:nvSpPr>
        <p:spPr bwMode="auto">
          <a:xfrm>
            <a:off x="3316288" y="5334000"/>
            <a:ext cx="1905000" cy="338138"/>
          </a:xfrm>
          <a:prstGeom prst="rect">
            <a:avLst/>
          </a:prstGeom>
          <a:solidFill>
            <a:srgbClr val="FFFFCC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Calibri" pitchFamily="34" charset="0"/>
              </a:rPr>
              <a:t>National Art Gallery</a:t>
            </a:r>
          </a:p>
        </p:txBody>
      </p:sp>
      <p:sp>
        <p:nvSpPr>
          <p:cNvPr id="36880" name="Text Box 24"/>
          <p:cNvSpPr txBox="1">
            <a:spLocks noChangeArrowheads="1"/>
          </p:cNvSpPr>
          <p:nvPr/>
        </p:nvSpPr>
        <p:spPr bwMode="auto">
          <a:xfrm>
            <a:off x="0" y="5334000"/>
            <a:ext cx="1905000" cy="338138"/>
          </a:xfrm>
          <a:prstGeom prst="rect">
            <a:avLst/>
          </a:prstGeom>
          <a:solidFill>
            <a:srgbClr val="FFFFCC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Calibri" pitchFamily="34" charset="0"/>
              </a:rPr>
              <a:t>Int’l Cruise Terminal</a:t>
            </a:r>
          </a:p>
        </p:txBody>
      </p:sp>
      <p:sp>
        <p:nvSpPr>
          <p:cNvPr id="36881" name="Text Box 25"/>
          <p:cNvSpPr txBox="1">
            <a:spLocks noChangeArrowheads="1"/>
          </p:cNvSpPr>
          <p:nvPr/>
        </p:nvSpPr>
        <p:spPr bwMode="auto">
          <a:xfrm>
            <a:off x="6059488" y="5334000"/>
            <a:ext cx="1219200" cy="338138"/>
          </a:xfrm>
          <a:prstGeom prst="rect">
            <a:avLst/>
          </a:prstGeom>
          <a:solidFill>
            <a:srgbClr val="FFFFCC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Calibri" pitchFamily="34" charset="0"/>
              </a:rPr>
              <a:t>Sports Hub</a:t>
            </a:r>
          </a:p>
        </p:txBody>
      </p:sp>
      <p:sp>
        <p:nvSpPr>
          <p:cNvPr id="7191" name="Text Box 26"/>
          <p:cNvSpPr txBox="1">
            <a:spLocks noChangeArrowheads="1"/>
          </p:cNvSpPr>
          <p:nvPr/>
        </p:nvSpPr>
        <p:spPr bwMode="auto">
          <a:xfrm>
            <a:off x="6019800" y="3352800"/>
            <a:ext cx="3124200" cy="400050"/>
          </a:xfrm>
          <a:prstGeom prst="rect">
            <a:avLst/>
          </a:prstGeom>
          <a:solidFill>
            <a:schemeClr val="tx1">
              <a:lumMod val="65000"/>
              <a:lumOff val="35000"/>
              <a:alpha val="89803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2014 onwards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/>
          <p:cNvSpPr>
            <a:spLocks noChangeArrowheads="1"/>
          </p:cNvSpPr>
          <p:nvPr/>
        </p:nvSpPr>
        <p:spPr bwMode="auto">
          <a:xfrm>
            <a:off x="1143000" y="1981200"/>
            <a:ext cx="71628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4000">
                <a:latin typeface="Calibri" pitchFamily="34" charset="0"/>
              </a:rPr>
              <a:t>Potential &amp; Upcoming Tourism Development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worldma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600200"/>
            <a:ext cx="7681913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1600200"/>
            <a:ext cx="8534400" cy="4191000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/>
          </a:p>
        </p:txBody>
      </p:sp>
      <p:sp>
        <p:nvSpPr>
          <p:cNvPr id="23556" name="Rectangle 11"/>
          <p:cNvSpPr>
            <a:spLocks noChangeArrowheads="1"/>
          </p:cNvSpPr>
          <p:nvPr/>
        </p:nvSpPr>
        <p:spPr bwMode="auto">
          <a:xfrm>
            <a:off x="7620000" y="4876800"/>
            <a:ext cx="2286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/>
          </a:p>
        </p:txBody>
      </p:sp>
      <p:sp>
        <p:nvSpPr>
          <p:cNvPr id="23557" name="Oval 12"/>
          <p:cNvSpPr>
            <a:spLocks noChangeArrowheads="1"/>
          </p:cNvSpPr>
          <p:nvPr/>
        </p:nvSpPr>
        <p:spPr bwMode="auto">
          <a:xfrm>
            <a:off x="6705600" y="4191000"/>
            <a:ext cx="152400" cy="152400"/>
          </a:xfrm>
          <a:prstGeom prst="ellipse">
            <a:avLst/>
          </a:prstGeom>
          <a:solidFill>
            <a:srgbClr val="FF0000">
              <a:alpha val="79999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/>
          </a:p>
        </p:txBody>
      </p:sp>
      <p:sp>
        <p:nvSpPr>
          <p:cNvPr id="23558" name="Oval 13"/>
          <p:cNvSpPr>
            <a:spLocks noChangeArrowheads="1"/>
          </p:cNvSpPr>
          <p:nvPr/>
        </p:nvSpPr>
        <p:spPr bwMode="auto">
          <a:xfrm>
            <a:off x="6629400" y="4114800"/>
            <a:ext cx="304800" cy="304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/>
          </a:p>
        </p:txBody>
      </p:sp>
      <p:sp>
        <p:nvSpPr>
          <p:cNvPr id="23559" name="Oval 14"/>
          <p:cNvSpPr>
            <a:spLocks noChangeArrowheads="1"/>
          </p:cNvSpPr>
          <p:nvPr/>
        </p:nvSpPr>
        <p:spPr bwMode="auto">
          <a:xfrm>
            <a:off x="6553200" y="4038600"/>
            <a:ext cx="457200" cy="4572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/>
          </a:p>
        </p:txBody>
      </p:sp>
      <p:sp>
        <p:nvSpPr>
          <p:cNvPr id="23560" name="Text Box 15"/>
          <p:cNvSpPr txBox="1">
            <a:spLocks noChangeArrowheads="1"/>
          </p:cNvSpPr>
          <p:nvPr/>
        </p:nvSpPr>
        <p:spPr bwMode="auto">
          <a:xfrm>
            <a:off x="7315200" y="4495800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BudHand"/>
              </a:rPr>
              <a:t>Singapore</a:t>
            </a: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0" y="304800"/>
            <a:ext cx="9144000" cy="990600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sz="4000" b="1" dirty="0">
                <a:latin typeface="Calibri" pitchFamily="34" charset="0"/>
              </a:rPr>
              <a:t>Re-Defining Our Visitor Experience</a:t>
            </a:r>
          </a:p>
        </p:txBody>
      </p:sp>
      <p:sp>
        <p:nvSpPr>
          <p:cNvPr id="23562" name="Line 7"/>
          <p:cNvSpPr>
            <a:spLocks noChangeShapeType="1"/>
          </p:cNvSpPr>
          <p:nvPr/>
        </p:nvSpPr>
        <p:spPr bwMode="auto">
          <a:xfrm flipV="1">
            <a:off x="0" y="228600"/>
            <a:ext cx="91440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228600" y="1600200"/>
            <a:ext cx="6096000" cy="48006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/>
          <a:lstStyle/>
          <a:p>
            <a:pPr marL="228600" indent="-228600" eaLnBrk="0" hangingPunct="0">
              <a:lnSpc>
                <a:spcPct val="120000"/>
              </a:lnSpc>
              <a:spcAft>
                <a:spcPct val="100000"/>
              </a:spcAft>
              <a:buFont typeface="Times" pitchFamily="18" charset="0"/>
              <a:buChar char="•"/>
            </a:pPr>
            <a:r>
              <a:rPr lang="en-US" sz="2400" b="1">
                <a:solidFill>
                  <a:srgbClr val="3333CC"/>
                </a:solidFill>
                <a:latin typeface="Calibri" pitchFamily="34" charset="0"/>
              </a:rPr>
              <a:t>Differentiation: </a:t>
            </a:r>
            <a:r>
              <a:rPr lang="en-US" sz="2400" b="1">
                <a:latin typeface="Calibri" pitchFamily="34" charset="0"/>
              </a:rPr>
              <a:t>Sustaining a pipeline of </a:t>
            </a:r>
            <a:r>
              <a:rPr lang="en-US" sz="2400" b="1">
                <a:solidFill>
                  <a:srgbClr val="FF3300"/>
                </a:solidFill>
                <a:latin typeface="Calibri" pitchFamily="34" charset="0"/>
              </a:rPr>
              <a:t>bold</a:t>
            </a:r>
            <a:r>
              <a:rPr lang="en-US" sz="2400" b="1">
                <a:latin typeface="Calibri" pitchFamily="34" charset="0"/>
              </a:rPr>
              <a:t> and </a:t>
            </a:r>
            <a:r>
              <a:rPr lang="en-US" sz="2400" b="1">
                <a:solidFill>
                  <a:srgbClr val="FF3300"/>
                </a:solidFill>
                <a:latin typeface="Calibri" pitchFamily="34" charset="0"/>
              </a:rPr>
              <a:t>original</a:t>
            </a:r>
            <a:r>
              <a:rPr lang="en-US" sz="2400" b="1">
                <a:latin typeface="Calibri" pitchFamily="34" charset="0"/>
              </a:rPr>
              <a:t> ideas </a:t>
            </a:r>
          </a:p>
          <a:p>
            <a:pPr marL="228600" indent="-228600" eaLnBrk="0" hangingPunct="0">
              <a:lnSpc>
                <a:spcPct val="120000"/>
              </a:lnSpc>
              <a:spcAft>
                <a:spcPct val="100000"/>
              </a:spcAft>
              <a:buFont typeface="Times" pitchFamily="18" charset="0"/>
              <a:buChar char="•"/>
            </a:pPr>
            <a:r>
              <a:rPr lang="en-US" sz="2400" b="1">
                <a:solidFill>
                  <a:srgbClr val="3333CC"/>
                </a:solidFill>
                <a:latin typeface="Calibri" pitchFamily="34" charset="0"/>
              </a:rPr>
              <a:t>Personalisation: </a:t>
            </a:r>
            <a:r>
              <a:rPr lang="en-US" sz="2400" b="1">
                <a:latin typeface="Calibri" pitchFamily="34" charset="0"/>
              </a:rPr>
              <a:t>Responding to the </a:t>
            </a:r>
            <a:r>
              <a:rPr lang="en-US" sz="2400" b="1">
                <a:solidFill>
                  <a:srgbClr val="FF3300"/>
                </a:solidFill>
                <a:latin typeface="Calibri" pitchFamily="34" charset="0"/>
              </a:rPr>
              <a:t>growing Asian consumer market</a:t>
            </a:r>
          </a:p>
          <a:p>
            <a:pPr marL="228600" indent="-228600" eaLnBrk="0" hangingPunct="0">
              <a:lnSpc>
                <a:spcPct val="120000"/>
              </a:lnSpc>
              <a:spcAft>
                <a:spcPct val="100000"/>
              </a:spcAft>
              <a:buFont typeface="Times" pitchFamily="18" charset="0"/>
              <a:buChar char="•"/>
            </a:pPr>
            <a:r>
              <a:rPr lang="en-US" sz="2400" b="1">
                <a:solidFill>
                  <a:srgbClr val="3333CC"/>
                </a:solidFill>
                <a:latin typeface="Calibri" pitchFamily="34" charset="0"/>
              </a:rPr>
              <a:t>Concentration: </a:t>
            </a:r>
            <a:r>
              <a:rPr lang="en-US" sz="2400" b="1">
                <a:latin typeface="Calibri" pitchFamily="34" charset="0"/>
              </a:rPr>
              <a:t>Increasing the</a:t>
            </a:r>
            <a:r>
              <a:rPr lang="en-US" sz="2400" b="1">
                <a:solidFill>
                  <a:srgbClr val="FF3300"/>
                </a:solidFill>
                <a:latin typeface="Calibri" pitchFamily="34" charset="0"/>
              </a:rPr>
              <a:t> </a:t>
            </a:r>
            <a:r>
              <a:rPr lang="en-US" sz="2400" b="1">
                <a:latin typeface="Calibri" pitchFamily="34" charset="0"/>
              </a:rPr>
              <a:t>concentration</a:t>
            </a:r>
            <a:r>
              <a:rPr lang="en-US" sz="2400" b="1">
                <a:solidFill>
                  <a:srgbClr val="FF3300"/>
                </a:solidFill>
                <a:latin typeface="Calibri" pitchFamily="34" charset="0"/>
              </a:rPr>
              <a:t> </a:t>
            </a:r>
            <a:r>
              <a:rPr lang="en-US" sz="2400" b="1">
                <a:latin typeface="Calibri" pitchFamily="34" charset="0"/>
              </a:rPr>
              <a:t>of experiences to achieve </a:t>
            </a:r>
            <a:r>
              <a:rPr lang="en-US" sz="2400" b="1">
                <a:solidFill>
                  <a:srgbClr val="FF0000"/>
                </a:solidFill>
                <a:latin typeface="Calibri" pitchFamily="34" charset="0"/>
              </a:rPr>
              <a:t>synergies</a:t>
            </a:r>
          </a:p>
          <a:p>
            <a:pPr marL="228600" indent="-228600" eaLnBrk="0" hangingPunct="0">
              <a:lnSpc>
                <a:spcPct val="120000"/>
              </a:lnSpc>
              <a:spcAft>
                <a:spcPct val="100000"/>
              </a:spcAft>
              <a:buFont typeface="Times" pitchFamily="18" charset="0"/>
              <a:buChar char="•"/>
            </a:pPr>
            <a:r>
              <a:rPr lang="en-US" sz="2400" b="1">
                <a:solidFill>
                  <a:srgbClr val="3333CC"/>
                </a:solidFill>
                <a:latin typeface="Calibri" pitchFamily="34" charset="0"/>
              </a:rPr>
              <a:t>Increased Yield: </a:t>
            </a:r>
            <a:r>
              <a:rPr lang="en-US" sz="2400" b="1">
                <a:latin typeface="Calibri" pitchFamily="34" charset="0"/>
              </a:rPr>
              <a:t>Pushing for </a:t>
            </a:r>
            <a:r>
              <a:rPr lang="en-US" sz="2400" b="1">
                <a:solidFill>
                  <a:srgbClr val="FF0000"/>
                </a:solidFill>
                <a:latin typeface="Calibri" pitchFamily="34" charset="0"/>
              </a:rPr>
              <a:t>higher yield </a:t>
            </a:r>
            <a:r>
              <a:rPr lang="en-US" sz="2400" b="1">
                <a:latin typeface="Calibri" pitchFamily="34" charset="0"/>
              </a:rPr>
              <a:t>instead of volume</a:t>
            </a:r>
            <a:endParaRPr lang="en-US" sz="2400" b="1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1" name="Picture 3" descr="D:\My Documents\Korea\Lotte Grp\Kallang Riverside_Waterfront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533400"/>
            <a:ext cx="9144000" cy="5867400"/>
          </a:xfrm>
          <a:prstGeom prst="rect">
            <a:avLst/>
          </a:prstGeom>
          <a:noFill/>
        </p:spPr>
      </p:pic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5105400"/>
            <a:ext cx="9144000" cy="838200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2895600" y="5257800"/>
            <a:ext cx="6248400" cy="701675"/>
          </a:xfrm>
          <a:prstGeom prst="rect">
            <a:avLst/>
          </a:prstGeom>
          <a:noFill/>
          <a:ln w="25400" cap="rnd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4000" dirty="0">
                <a:solidFill>
                  <a:schemeClr val="tx2"/>
                </a:solidFill>
                <a:latin typeface="Calibri" pitchFamily="34" charset="0"/>
              </a:rPr>
              <a:t>Greater </a:t>
            </a:r>
            <a:r>
              <a:rPr lang="en-US" sz="4000" dirty="0" err="1">
                <a:solidFill>
                  <a:schemeClr val="tx2"/>
                </a:solidFill>
                <a:latin typeface="Calibri" pitchFamily="34" charset="0"/>
              </a:rPr>
              <a:t>Kallang</a:t>
            </a:r>
            <a:r>
              <a:rPr lang="en-US" sz="4000" dirty="0">
                <a:solidFill>
                  <a:schemeClr val="tx2"/>
                </a:solidFill>
                <a:latin typeface="Calibri" pitchFamily="34" charset="0"/>
              </a:rPr>
              <a:t> Riverside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782</Words>
  <Application>Microsoft Office PowerPoint</Application>
  <PresentationFormat>On-screen Show (4:3)</PresentationFormat>
  <Paragraphs>159</Paragraphs>
  <Slides>17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Default Design</vt:lpstr>
      <vt:lpstr>1_Default Design</vt:lpstr>
      <vt:lpstr>YourSingapore – The next Chrysalis (A Choice Destination for Tourism Investments)         23 June 2011</vt:lpstr>
      <vt:lpstr>Slide 2</vt:lpstr>
      <vt:lpstr>Slide 3</vt:lpstr>
      <vt:lpstr>Slide 4</vt:lpstr>
      <vt:lpstr> 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YourSingapore – The next Chrysalis (A Choice Destination for Tourism Investments)         14 June 2011</dc:title>
  <dc:creator>Fong Yi Ying, Janice</dc:creator>
  <cp:lastModifiedBy>Fong Yi Ying, Janice</cp:lastModifiedBy>
  <cp:revision>11</cp:revision>
  <dcterms:created xsi:type="dcterms:W3CDTF">2011-06-22T08:59:09Z</dcterms:created>
  <dcterms:modified xsi:type="dcterms:W3CDTF">2011-06-24T09:35:37Z</dcterms:modified>
</cp:coreProperties>
</file>